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61" r:id="rId3"/>
    <p:sldId id="271" r:id="rId4"/>
    <p:sldId id="268" r:id="rId5"/>
    <p:sldId id="275" r:id="rId6"/>
    <p:sldId id="263" r:id="rId7"/>
    <p:sldId id="272" r:id="rId8"/>
    <p:sldId id="276" r:id="rId9"/>
    <p:sldId id="277" r:id="rId10"/>
    <p:sldId id="279" r:id="rId11"/>
    <p:sldId id="280" r:id="rId12"/>
    <p:sldId id="281" r:id="rId13"/>
    <p:sldId id="282" r:id="rId14"/>
    <p:sldId id="283" r:id="rId15"/>
    <p:sldId id="284" r:id="rId16"/>
    <p:sldId id="285" r:id="rId17"/>
    <p:sldId id="289" r:id="rId18"/>
    <p:sldId id="270" r:id="rId19"/>
    <p:sldId id="286" r:id="rId20"/>
    <p:sldId id="290" r:id="rId21"/>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83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D43BFA85-7D27-426C-AA33-D86C51E2535C}" type="datetimeFigureOut">
              <a:rPr kumimoji="1" lang="ja-JP" altLang="en-US" smtClean="0"/>
              <a:t>2024/2/5</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B18D85F9-69BA-4D66-ACFF-21AE8B10797A}" type="slidenum">
              <a:rPr kumimoji="1" lang="ja-JP" altLang="en-US" smtClean="0"/>
              <a:t>‹#›</a:t>
            </a:fld>
            <a:endParaRPr kumimoji="1" lang="ja-JP" altLang="en-US"/>
          </a:p>
        </p:txBody>
      </p:sp>
    </p:spTree>
    <p:extLst>
      <p:ext uri="{BB962C8B-B14F-4D97-AF65-F5344CB8AC3E}">
        <p14:creationId xmlns:p14="http://schemas.microsoft.com/office/powerpoint/2010/main" val="257972482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ja-JP" altLang="en-US" dirty="0"/>
              <a:t>●</a:t>
            </a:r>
            <a:r>
              <a:rPr lang="en-US" altLang="ja-JP" dirty="0"/>
              <a:t>8</a:t>
            </a:r>
            <a:r>
              <a:rPr lang="ja-JP" altLang="en-US" dirty="0"/>
              <a:t>月</a:t>
            </a:r>
            <a:r>
              <a:rPr lang="en-US" altLang="ja-JP" dirty="0"/>
              <a:t>6</a:t>
            </a:r>
            <a:r>
              <a:rPr lang="ja-JP" altLang="en-US" dirty="0"/>
              <a:t>日</a:t>
            </a:r>
            <a:r>
              <a:rPr lang="en-US" altLang="ja-JP" dirty="0"/>
              <a:t>(</a:t>
            </a:r>
            <a:r>
              <a:rPr lang="ja-JP" altLang="en-US" dirty="0"/>
              <a:t>日）／岡山コンベンションセンター</a:t>
            </a:r>
            <a:endParaRPr lang="en-US" altLang="ja-JP" dirty="0"/>
          </a:p>
          <a:p>
            <a:pPr marL="0" indent="0">
              <a:buNone/>
            </a:pPr>
            <a:r>
              <a:rPr lang="ja-JP" altLang="en-US" dirty="0"/>
              <a:t>　・小中学生向け体験イベント</a:t>
            </a:r>
            <a:endParaRPr lang="en-US" altLang="ja-JP" dirty="0"/>
          </a:p>
          <a:p>
            <a:pPr marL="0" indent="0">
              <a:buNone/>
            </a:pPr>
            <a:r>
              <a:rPr lang="ja-JP" altLang="en-US" dirty="0"/>
              <a:t>　</a:t>
            </a:r>
            <a:endParaRPr lang="en-US" altLang="ja-JP" dirty="0"/>
          </a:p>
          <a:p>
            <a:pPr marL="0" indent="0">
              <a:buNone/>
            </a:pPr>
            <a:r>
              <a:rPr lang="ja-JP" altLang="en-US" dirty="0"/>
              <a:t>●</a:t>
            </a:r>
            <a:r>
              <a:rPr lang="en-US" altLang="ja-JP" dirty="0"/>
              <a:t>11</a:t>
            </a:r>
            <a:r>
              <a:rPr lang="ja-JP" altLang="en-US" dirty="0"/>
              <a:t>月</a:t>
            </a:r>
            <a:r>
              <a:rPr lang="en-US" altLang="ja-JP" dirty="0"/>
              <a:t>19</a:t>
            </a:r>
            <a:r>
              <a:rPr lang="ja-JP" altLang="en-US" dirty="0"/>
              <a:t>日／岡山コンベンションセンター</a:t>
            </a:r>
            <a:endParaRPr lang="en-US" altLang="ja-JP" dirty="0"/>
          </a:p>
          <a:p>
            <a:pPr marL="0" indent="0">
              <a:buNone/>
            </a:pPr>
            <a:endParaRPr lang="en-US" altLang="ja-JP" dirty="0"/>
          </a:p>
          <a:p>
            <a:pPr marL="0" indent="0">
              <a:buNone/>
            </a:pPr>
            <a:r>
              <a:rPr lang="ja-JP" altLang="en-US" dirty="0"/>
              <a:t>・就職相談会、個別面談会</a:t>
            </a:r>
            <a:r>
              <a:rPr lang="en-US" altLang="ja-JP" dirty="0"/>
              <a:t>(</a:t>
            </a:r>
            <a:r>
              <a:rPr lang="ja-JP" altLang="en-US" dirty="0"/>
              <a:t>就職フェア同日開催</a:t>
            </a:r>
            <a:r>
              <a:rPr lang="en-US" altLang="ja-JP" dirty="0"/>
              <a:t>)</a:t>
            </a:r>
            <a:br>
              <a:rPr lang="en-US" altLang="ja-JP" dirty="0"/>
            </a:br>
            <a:r>
              <a:rPr lang="ja-JP" altLang="en-US" dirty="0"/>
              <a:t>・介護技術体験、福祉・介護に関するセミナー</a:t>
            </a:r>
          </a:p>
          <a:p>
            <a:pPr marL="0" indent="0">
              <a:buNone/>
            </a:pPr>
            <a:r>
              <a:rPr lang="ja-JP" altLang="en-US" dirty="0"/>
              <a:t>・体験型イベント、ＩＣＴ機器、介護ロボット体験</a:t>
            </a:r>
          </a:p>
          <a:p>
            <a:pPr marL="0" indent="0">
              <a:buNone/>
            </a:pPr>
            <a:r>
              <a:rPr lang="ja-JP" altLang="en-US" dirty="0"/>
              <a:t>・企業による最新の福祉機器展示、養成校進学ブース、</a:t>
            </a:r>
            <a:endParaRPr lang="en-US" altLang="ja-JP" dirty="0"/>
          </a:p>
          <a:p>
            <a:pPr marL="0" indent="0">
              <a:buNone/>
            </a:pPr>
            <a:r>
              <a:rPr lang="ja-JP" altLang="en-US" dirty="0"/>
              <a:t>・カイゴプライド写真パネル展など </a:t>
            </a:r>
          </a:p>
          <a:p>
            <a:pPr marL="0" indent="0">
              <a:buNone/>
            </a:pPr>
            <a:r>
              <a:rPr lang="ja-JP" altLang="en-US" dirty="0"/>
              <a:t>・関係機関と連携したブース企画</a:t>
            </a:r>
          </a:p>
          <a:p>
            <a:endParaRPr kumimoji="1" lang="ja-JP" altLang="en-US" dirty="0"/>
          </a:p>
        </p:txBody>
      </p:sp>
      <p:sp>
        <p:nvSpPr>
          <p:cNvPr id="4" name="スライド番号プレースホルダー 3"/>
          <p:cNvSpPr>
            <a:spLocks noGrp="1"/>
          </p:cNvSpPr>
          <p:nvPr>
            <p:ph type="sldNum" sz="quarter" idx="10"/>
          </p:nvPr>
        </p:nvSpPr>
        <p:spPr/>
        <p:txBody>
          <a:bodyPr/>
          <a:lstStyle/>
          <a:p>
            <a:fld id="{B18D85F9-69BA-4D66-ACFF-21AE8B10797A}" type="slidenum">
              <a:rPr kumimoji="1" lang="ja-JP" altLang="en-US" smtClean="0"/>
              <a:t>18</a:t>
            </a:fld>
            <a:endParaRPr kumimoji="1" lang="ja-JP" altLang="en-US"/>
          </a:p>
        </p:txBody>
      </p:sp>
    </p:spTree>
    <p:extLst>
      <p:ext uri="{BB962C8B-B14F-4D97-AF65-F5344CB8AC3E}">
        <p14:creationId xmlns:p14="http://schemas.microsoft.com/office/powerpoint/2010/main" val="1252389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ja-JP" altLang="en-US" dirty="0"/>
              <a:t>●</a:t>
            </a:r>
            <a:r>
              <a:rPr lang="en-US" altLang="ja-JP" dirty="0"/>
              <a:t>8</a:t>
            </a:r>
            <a:r>
              <a:rPr lang="ja-JP" altLang="en-US" dirty="0"/>
              <a:t>月</a:t>
            </a:r>
            <a:r>
              <a:rPr lang="en-US" altLang="ja-JP" dirty="0"/>
              <a:t>6</a:t>
            </a:r>
            <a:r>
              <a:rPr lang="ja-JP" altLang="en-US" dirty="0"/>
              <a:t>日</a:t>
            </a:r>
            <a:r>
              <a:rPr lang="en-US" altLang="ja-JP" dirty="0"/>
              <a:t>(</a:t>
            </a:r>
            <a:r>
              <a:rPr lang="ja-JP" altLang="en-US" dirty="0"/>
              <a:t>日）／岡山コンベンションセンター</a:t>
            </a:r>
            <a:endParaRPr lang="en-US" altLang="ja-JP" dirty="0"/>
          </a:p>
          <a:p>
            <a:pPr marL="0" indent="0">
              <a:buNone/>
            </a:pPr>
            <a:r>
              <a:rPr lang="ja-JP" altLang="en-US" dirty="0"/>
              <a:t>　・小中学生向け体験イベント</a:t>
            </a:r>
            <a:endParaRPr lang="en-US" altLang="ja-JP" dirty="0"/>
          </a:p>
          <a:p>
            <a:pPr marL="0" indent="0">
              <a:buNone/>
            </a:pPr>
            <a:r>
              <a:rPr lang="ja-JP" altLang="en-US" dirty="0"/>
              <a:t>　</a:t>
            </a:r>
            <a:endParaRPr lang="en-US" altLang="ja-JP" dirty="0"/>
          </a:p>
          <a:p>
            <a:pPr marL="0" indent="0">
              <a:buNone/>
            </a:pPr>
            <a:r>
              <a:rPr lang="ja-JP" altLang="en-US" dirty="0"/>
              <a:t>●</a:t>
            </a:r>
            <a:r>
              <a:rPr lang="en-US" altLang="ja-JP" dirty="0"/>
              <a:t>11</a:t>
            </a:r>
            <a:r>
              <a:rPr lang="ja-JP" altLang="en-US" dirty="0"/>
              <a:t>月</a:t>
            </a:r>
            <a:r>
              <a:rPr lang="en-US" altLang="ja-JP" dirty="0"/>
              <a:t>19</a:t>
            </a:r>
            <a:r>
              <a:rPr lang="ja-JP" altLang="en-US" dirty="0"/>
              <a:t>日／岡山コンベンションセンター</a:t>
            </a:r>
            <a:endParaRPr lang="en-US" altLang="ja-JP" dirty="0"/>
          </a:p>
          <a:p>
            <a:pPr marL="0" indent="0">
              <a:buNone/>
            </a:pPr>
            <a:endParaRPr lang="en-US" altLang="ja-JP" dirty="0"/>
          </a:p>
          <a:p>
            <a:pPr marL="0" indent="0">
              <a:buNone/>
            </a:pPr>
            <a:r>
              <a:rPr lang="ja-JP" altLang="en-US" dirty="0"/>
              <a:t>・就職相談会、個別面談会</a:t>
            </a:r>
            <a:r>
              <a:rPr lang="en-US" altLang="ja-JP" dirty="0"/>
              <a:t>(</a:t>
            </a:r>
            <a:r>
              <a:rPr lang="ja-JP" altLang="en-US" dirty="0"/>
              <a:t>就職フェア同日開催</a:t>
            </a:r>
            <a:r>
              <a:rPr lang="en-US" altLang="ja-JP" dirty="0"/>
              <a:t>)</a:t>
            </a:r>
            <a:br>
              <a:rPr lang="en-US" altLang="ja-JP" dirty="0"/>
            </a:br>
            <a:r>
              <a:rPr lang="ja-JP" altLang="en-US" dirty="0"/>
              <a:t>・介護技術体験、福祉・介護に関するセミナー</a:t>
            </a:r>
          </a:p>
          <a:p>
            <a:pPr marL="0" indent="0">
              <a:buNone/>
            </a:pPr>
            <a:r>
              <a:rPr lang="ja-JP" altLang="en-US" dirty="0"/>
              <a:t>・体験型イベント、ＩＣＴ機器、介護ロボット体験</a:t>
            </a:r>
          </a:p>
          <a:p>
            <a:pPr marL="0" indent="0">
              <a:buNone/>
            </a:pPr>
            <a:r>
              <a:rPr lang="ja-JP" altLang="en-US" dirty="0"/>
              <a:t>・企業による最新の福祉機器展示、養成校進学ブース、</a:t>
            </a:r>
            <a:endParaRPr lang="en-US" altLang="ja-JP" dirty="0"/>
          </a:p>
          <a:p>
            <a:pPr marL="0" indent="0">
              <a:buNone/>
            </a:pPr>
            <a:r>
              <a:rPr lang="ja-JP" altLang="en-US" dirty="0"/>
              <a:t>・カイゴプライド写真パネル展など </a:t>
            </a:r>
          </a:p>
          <a:p>
            <a:pPr marL="0" indent="0">
              <a:buNone/>
            </a:pPr>
            <a:r>
              <a:rPr lang="ja-JP" altLang="en-US" dirty="0"/>
              <a:t>・関係機関と連携したブース企画</a:t>
            </a:r>
          </a:p>
          <a:p>
            <a:endParaRPr kumimoji="1" lang="ja-JP" altLang="en-US" dirty="0"/>
          </a:p>
        </p:txBody>
      </p:sp>
      <p:sp>
        <p:nvSpPr>
          <p:cNvPr id="4" name="スライド番号プレースホルダー 3"/>
          <p:cNvSpPr>
            <a:spLocks noGrp="1"/>
          </p:cNvSpPr>
          <p:nvPr>
            <p:ph type="sldNum" sz="quarter" idx="10"/>
          </p:nvPr>
        </p:nvSpPr>
        <p:spPr/>
        <p:txBody>
          <a:bodyPr/>
          <a:lstStyle/>
          <a:p>
            <a:fld id="{B18D85F9-69BA-4D66-ACFF-21AE8B10797A}" type="slidenum">
              <a:rPr kumimoji="1" lang="ja-JP" altLang="en-US" smtClean="0"/>
              <a:t>19</a:t>
            </a:fld>
            <a:endParaRPr kumimoji="1" lang="ja-JP" altLang="en-US"/>
          </a:p>
        </p:txBody>
      </p:sp>
    </p:spTree>
    <p:extLst>
      <p:ext uri="{BB962C8B-B14F-4D97-AF65-F5344CB8AC3E}">
        <p14:creationId xmlns:p14="http://schemas.microsoft.com/office/powerpoint/2010/main" val="1721671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EAC970F7-8CA2-471D-8E40-88D4C0406741}" type="datetimeFigureOut">
              <a:rPr kumimoji="1" lang="ja-JP" altLang="en-US" smtClean="0"/>
              <a:t>2024/2/5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10DC853-4CD7-46E4-B2A3-2788616AF3CB}" type="slidenum">
              <a:rPr kumimoji="1" lang="ja-JP" altLang="en-US" smtClean="0"/>
              <a:t>‹#›</a:t>
            </a:fld>
            <a:endParaRPr kumimoji="1" lang="ja-JP" altLang="en-US"/>
          </a:p>
        </p:txBody>
      </p:sp>
    </p:spTree>
    <p:extLst>
      <p:ext uri="{BB962C8B-B14F-4D97-AF65-F5344CB8AC3E}">
        <p14:creationId xmlns:p14="http://schemas.microsoft.com/office/powerpoint/2010/main" val="1848407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AC970F7-8CA2-471D-8E40-88D4C0406741}" type="datetimeFigureOut">
              <a:rPr kumimoji="1" lang="ja-JP" altLang="en-US" smtClean="0"/>
              <a:t>2024/2/5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10DC853-4CD7-46E4-B2A3-2788616AF3CB}" type="slidenum">
              <a:rPr kumimoji="1" lang="ja-JP" altLang="en-US" smtClean="0"/>
              <a:t>‹#›</a:t>
            </a:fld>
            <a:endParaRPr kumimoji="1" lang="ja-JP" altLang="en-US"/>
          </a:p>
        </p:txBody>
      </p:sp>
    </p:spTree>
    <p:extLst>
      <p:ext uri="{BB962C8B-B14F-4D97-AF65-F5344CB8AC3E}">
        <p14:creationId xmlns:p14="http://schemas.microsoft.com/office/powerpoint/2010/main" val="1892145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AC970F7-8CA2-471D-8E40-88D4C0406741}" type="datetimeFigureOut">
              <a:rPr kumimoji="1" lang="ja-JP" altLang="en-US" smtClean="0"/>
              <a:t>2024/2/5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10DC853-4CD7-46E4-B2A3-2788616AF3CB}" type="slidenum">
              <a:rPr kumimoji="1" lang="ja-JP" altLang="en-US" smtClean="0"/>
              <a:t>‹#›</a:t>
            </a:fld>
            <a:endParaRPr kumimoji="1" lang="ja-JP" altLang="en-US"/>
          </a:p>
        </p:txBody>
      </p:sp>
    </p:spTree>
    <p:extLst>
      <p:ext uri="{BB962C8B-B14F-4D97-AF65-F5344CB8AC3E}">
        <p14:creationId xmlns:p14="http://schemas.microsoft.com/office/powerpoint/2010/main" val="738490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AC970F7-8CA2-471D-8E40-88D4C0406741}" type="datetimeFigureOut">
              <a:rPr kumimoji="1" lang="ja-JP" altLang="en-US" smtClean="0"/>
              <a:t>2024/2/5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10DC853-4CD7-46E4-B2A3-2788616AF3CB}" type="slidenum">
              <a:rPr kumimoji="1" lang="ja-JP" altLang="en-US" smtClean="0"/>
              <a:t>‹#›</a:t>
            </a:fld>
            <a:endParaRPr kumimoji="1" lang="ja-JP" altLang="en-US"/>
          </a:p>
        </p:txBody>
      </p:sp>
    </p:spTree>
    <p:extLst>
      <p:ext uri="{BB962C8B-B14F-4D97-AF65-F5344CB8AC3E}">
        <p14:creationId xmlns:p14="http://schemas.microsoft.com/office/powerpoint/2010/main" val="2531772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EAC970F7-8CA2-471D-8E40-88D4C0406741}" type="datetimeFigureOut">
              <a:rPr kumimoji="1" lang="ja-JP" altLang="en-US" smtClean="0"/>
              <a:t>2024/2/5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10DC853-4CD7-46E4-B2A3-2788616AF3CB}" type="slidenum">
              <a:rPr kumimoji="1" lang="ja-JP" altLang="en-US" smtClean="0"/>
              <a:t>‹#›</a:t>
            </a:fld>
            <a:endParaRPr kumimoji="1" lang="ja-JP" altLang="en-US"/>
          </a:p>
        </p:txBody>
      </p:sp>
    </p:spTree>
    <p:extLst>
      <p:ext uri="{BB962C8B-B14F-4D97-AF65-F5344CB8AC3E}">
        <p14:creationId xmlns:p14="http://schemas.microsoft.com/office/powerpoint/2010/main" val="2535532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EAC970F7-8CA2-471D-8E40-88D4C0406741}" type="datetimeFigureOut">
              <a:rPr kumimoji="1" lang="ja-JP" altLang="en-US" smtClean="0"/>
              <a:t>2024/2/5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10DC853-4CD7-46E4-B2A3-2788616AF3CB}" type="slidenum">
              <a:rPr kumimoji="1" lang="ja-JP" altLang="en-US" smtClean="0"/>
              <a:t>‹#›</a:t>
            </a:fld>
            <a:endParaRPr kumimoji="1" lang="ja-JP" altLang="en-US"/>
          </a:p>
        </p:txBody>
      </p:sp>
    </p:spTree>
    <p:extLst>
      <p:ext uri="{BB962C8B-B14F-4D97-AF65-F5344CB8AC3E}">
        <p14:creationId xmlns:p14="http://schemas.microsoft.com/office/powerpoint/2010/main" val="1987293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EAC970F7-8CA2-471D-8E40-88D4C0406741}" type="datetimeFigureOut">
              <a:rPr kumimoji="1" lang="ja-JP" altLang="en-US" smtClean="0"/>
              <a:t>2024/2/5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10DC853-4CD7-46E4-B2A3-2788616AF3CB}" type="slidenum">
              <a:rPr kumimoji="1" lang="ja-JP" altLang="en-US" smtClean="0"/>
              <a:t>‹#›</a:t>
            </a:fld>
            <a:endParaRPr kumimoji="1" lang="ja-JP" altLang="en-US"/>
          </a:p>
        </p:txBody>
      </p:sp>
    </p:spTree>
    <p:extLst>
      <p:ext uri="{BB962C8B-B14F-4D97-AF65-F5344CB8AC3E}">
        <p14:creationId xmlns:p14="http://schemas.microsoft.com/office/powerpoint/2010/main" val="3793069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EAC970F7-8CA2-471D-8E40-88D4C0406741}" type="datetimeFigureOut">
              <a:rPr kumimoji="1" lang="ja-JP" altLang="en-US" smtClean="0"/>
              <a:t>2024/2/5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10DC853-4CD7-46E4-B2A3-2788616AF3CB}" type="slidenum">
              <a:rPr kumimoji="1" lang="ja-JP" altLang="en-US" smtClean="0"/>
              <a:t>‹#›</a:t>
            </a:fld>
            <a:endParaRPr kumimoji="1" lang="ja-JP" altLang="en-US"/>
          </a:p>
        </p:txBody>
      </p:sp>
    </p:spTree>
    <p:extLst>
      <p:ext uri="{BB962C8B-B14F-4D97-AF65-F5344CB8AC3E}">
        <p14:creationId xmlns:p14="http://schemas.microsoft.com/office/powerpoint/2010/main" val="367488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AC970F7-8CA2-471D-8E40-88D4C0406741}" type="datetimeFigureOut">
              <a:rPr kumimoji="1" lang="ja-JP" altLang="en-US" smtClean="0"/>
              <a:t>2024/2/5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10DC853-4CD7-46E4-B2A3-2788616AF3CB}" type="slidenum">
              <a:rPr kumimoji="1" lang="ja-JP" altLang="en-US" smtClean="0"/>
              <a:t>‹#›</a:t>
            </a:fld>
            <a:endParaRPr kumimoji="1" lang="ja-JP" altLang="en-US"/>
          </a:p>
        </p:txBody>
      </p:sp>
    </p:spTree>
    <p:extLst>
      <p:ext uri="{BB962C8B-B14F-4D97-AF65-F5344CB8AC3E}">
        <p14:creationId xmlns:p14="http://schemas.microsoft.com/office/powerpoint/2010/main" val="3483731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AC970F7-8CA2-471D-8E40-88D4C0406741}" type="datetimeFigureOut">
              <a:rPr kumimoji="1" lang="ja-JP" altLang="en-US" smtClean="0"/>
              <a:t>2024/2/5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10DC853-4CD7-46E4-B2A3-2788616AF3CB}" type="slidenum">
              <a:rPr kumimoji="1" lang="ja-JP" altLang="en-US" smtClean="0"/>
              <a:t>‹#›</a:t>
            </a:fld>
            <a:endParaRPr kumimoji="1" lang="ja-JP" altLang="en-US"/>
          </a:p>
        </p:txBody>
      </p:sp>
    </p:spTree>
    <p:extLst>
      <p:ext uri="{BB962C8B-B14F-4D97-AF65-F5344CB8AC3E}">
        <p14:creationId xmlns:p14="http://schemas.microsoft.com/office/powerpoint/2010/main" val="1040545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AC970F7-8CA2-471D-8E40-88D4C0406741}" type="datetimeFigureOut">
              <a:rPr kumimoji="1" lang="ja-JP" altLang="en-US" smtClean="0"/>
              <a:t>2024/2/5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10DC853-4CD7-46E4-B2A3-2788616AF3CB}" type="slidenum">
              <a:rPr kumimoji="1" lang="ja-JP" altLang="en-US" smtClean="0"/>
              <a:t>‹#›</a:t>
            </a:fld>
            <a:endParaRPr kumimoji="1" lang="ja-JP" altLang="en-US"/>
          </a:p>
        </p:txBody>
      </p:sp>
    </p:spTree>
    <p:extLst>
      <p:ext uri="{BB962C8B-B14F-4D97-AF65-F5344CB8AC3E}">
        <p14:creationId xmlns:p14="http://schemas.microsoft.com/office/powerpoint/2010/main" val="1078464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C970F7-8CA2-471D-8E40-88D4C0406741}" type="datetimeFigureOut">
              <a:rPr kumimoji="1" lang="ja-JP" altLang="en-US" smtClean="0"/>
              <a:t>2024/2/5</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DC853-4CD7-46E4-B2A3-2788616AF3CB}" type="slidenum">
              <a:rPr kumimoji="1" lang="ja-JP" altLang="en-US" smtClean="0"/>
              <a:t>‹#›</a:t>
            </a:fld>
            <a:endParaRPr kumimoji="1" lang="ja-JP" altLang="en-US"/>
          </a:p>
        </p:txBody>
      </p:sp>
    </p:spTree>
    <p:extLst>
      <p:ext uri="{BB962C8B-B14F-4D97-AF65-F5344CB8AC3E}">
        <p14:creationId xmlns:p14="http://schemas.microsoft.com/office/powerpoint/2010/main" val="581651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90945" y="167389"/>
            <a:ext cx="3709989" cy="361713"/>
          </a:xfrm>
        </p:spPr>
        <p:txBody>
          <a:bodyPr>
            <a:normAutofit/>
          </a:bodyPr>
          <a:lstStyle/>
          <a:p>
            <a:r>
              <a:rPr lang="ja-JP" altLang="en-US" sz="1400" dirty="0"/>
              <a:t>岡山県福祉・介護人材確保対策推進協議会</a:t>
            </a:r>
            <a:endParaRPr kumimoji="1" lang="ja-JP" altLang="en-US" sz="1400" dirty="0"/>
          </a:p>
        </p:txBody>
      </p:sp>
      <p:sp>
        <p:nvSpPr>
          <p:cNvPr id="4" name="タイトル 1"/>
          <p:cNvSpPr txBox="1">
            <a:spLocks/>
          </p:cNvSpPr>
          <p:nvPr/>
        </p:nvSpPr>
        <p:spPr>
          <a:xfrm>
            <a:off x="1745674" y="594301"/>
            <a:ext cx="9213273" cy="62345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3200" b="1" dirty="0">
                <a:latin typeface="メイリオ" panose="020B0604030504040204" pitchFamily="50" charset="-128"/>
                <a:ea typeface="メイリオ" panose="020B0604030504040204" pitchFamily="50" charset="-128"/>
              </a:rPr>
              <a:t>Okayama</a:t>
            </a:r>
            <a:r>
              <a:rPr lang="ja-JP" altLang="en-US" sz="3200" b="1" dirty="0">
                <a:latin typeface="メイリオ" panose="020B0604030504040204" pitchFamily="50" charset="-128"/>
                <a:ea typeface="メイリオ" panose="020B0604030504040204" pitchFamily="50" charset="-128"/>
              </a:rPr>
              <a:t>福祉・介護魅力発信プロジェクト</a:t>
            </a:r>
            <a:endParaRPr lang="en-US" altLang="ja-JP" sz="3200" b="1" dirty="0">
              <a:latin typeface="メイリオ" panose="020B0604030504040204" pitchFamily="50" charset="-128"/>
              <a:ea typeface="メイリオ" panose="020B0604030504040204" pitchFamily="50" charset="-128"/>
            </a:endParaRPr>
          </a:p>
        </p:txBody>
      </p:sp>
      <p:sp>
        <p:nvSpPr>
          <p:cNvPr id="5" name="タイトル 1"/>
          <p:cNvSpPr txBox="1">
            <a:spLocks/>
          </p:cNvSpPr>
          <p:nvPr/>
        </p:nvSpPr>
        <p:spPr>
          <a:xfrm>
            <a:off x="290945" y="1304714"/>
            <a:ext cx="11610109" cy="2189019"/>
          </a:xfrm>
          <a:prstGeom prst="rect">
            <a:avLst/>
          </a:prstGeom>
          <a:solidFill>
            <a:srgbClr val="00B0F0"/>
          </a:solidFill>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5800" b="1" dirty="0">
                <a:solidFill>
                  <a:schemeClr val="bg1"/>
                </a:solidFill>
                <a:latin typeface="メイリオ" panose="020B0604030504040204" pitchFamily="50" charset="-128"/>
                <a:ea typeface="メイリオ" panose="020B0604030504040204" pitchFamily="50" charset="-128"/>
              </a:rPr>
              <a:t>Okayama</a:t>
            </a:r>
            <a:r>
              <a:rPr lang="ja-JP" altLang="en-US" sz="5800" b="1" dirty="0">
                <a:solidFill>
                  <a:schemeClr val="bg1"/>
                </a:solidFill>
                <a:latin typeface="メイリオ" panose="020B0604030504040204" pitchFamily="50" charset="-128"/>
                <a:ea typeface="メイリオ" panose="020B0604030504040204" pitchFamily="50" charset="-128"/>
              </a:rPr>
              <a:t>福祉・介護フェス</a:t>
            </a:r>
            <a:r>
              <a:rPr lang="en-US" altLang="ja-JP" sz="5800" b="1" dirty="0">
                <a:solidFill>
                  <a:schemeClr val="bg1"/>
                </a:solidFill>
                <a:latin typeface="メイリオ" panose="020B0604030504040204" pitchFamily="50" charset="-128"/>
                <a:ea typeface="メイリオ" panose="020B0604030504040204" pitchFamily="50" charset="-128"/>
              </a:rPr>
              <a:t>2023</a:t>
            </a:r>
            <a:r>
              <a:rPr lang="ja-JP" altLang="en-US" sz="5800" b="1" dirty="0">
                <a:solidFill>
                  <a:schemeClr val="bg1"/>
                </a:solidFill>
                <a:latin typeface="メイリオ" panose="020B0604030504040204" pitchFamily="50" charset="-128"/>
                <a:ea typeface="メイリオ" panose="020B0604030504040204" pitchFamily="50" charset="-128"/>
              </a:rPr>
              <a:t>　進捗状況報告</a:t>
            </a:r>
            <a:r>
              <a:rPr lang="ja-JP" altLang="en-US" sz="5800" b="1" dirty="0">
                <a:solidFill>
                  <a:schemeClr val="bg1"/>
                </a:solidFill>
              </a:rPr>
              <a:t>　</a:t>
            </a:r>
          </a:p>
        </p:txBody>
      </p:sp>
      <p:sp>
        <p:nvSpPr>
          <p:cNvPr id="7" name="テキスト ボックス 6"/>
          <p:cNvSpPr txBox="1"/>
          <p:nvPr/>
        </p:nvSpPr>
        <p:spPr>
          <a:xfrm>
            <a:off x="641631" y="768961"/>
            <a:ext cx="1731818" cy="400110"/>
          </a:xfrm>
          <a:prstGeom prst="rect">
            <a:avLst/>
          </a:prstGeom>
          <a:noFill/>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令和５年度</a:t>
            </a:r>
          </a:p>
        </p:txBody>
      </p:sp>
      <p:sp>
        <p:nvSpPr>
          <p:cNvPr id="3" name="テキスト ボックス 2"/>
          <p:cNvSpPr txBox="1"/>
          <p:nvPr/>
        </p:nvSpPr>
        <p:spPr>
          <a:xfrm>
            <a:off x="9102436" y="6488668"/>
            <a:ext cx="3089564" cy="369332"/>
          </a:xfrm>
          <a:prstGeom prst="rect">
            <a:avLst/>
          </a:prstGeom>
          <a:noFill/>
        </p:spPr>
        <p:txBody>
          <a:bodyPr wrap="square" rtlCol="0">
            <a:spAutoFit/>
          </a:bodyPr>
          <a:lstStyle/>
          <a:p>
            <a:r>
              <a:rPr kumimoji="1" lang="ja-JP" altLang="en-US" dirty="0"/>
              <a:t>岡山県福祉人材センター</a:t>
            </a:r>
          </a:p>
        </p:txBody>
      </p:sp>
      <p:sp>
        <p:nvSpPr>
          <p:cNvPr id="9" name="テキスト ボックス 8"/>
          <p:cNvSpPr txBox="1"/>
          <p:nvPr/>
        </p:nvSpPr>
        <p:spPr>
          <a:xfrm>
            <a:off x="10647218" y="102190"/>
            <a:ext cx="1415772" cy="584775"/>
          </a:xfrm>
          <a:prstGeom prst="rect">
            <a:avLst/>
          </a:prstGeom>
          <a:noFill/>
          <a:ln>
            <a:solidFill>
              <a:schemeClr val="tx1"/>
            </a:solidFill>
          </a:ln>
        </p:spPr>
        <p:txBody>
          <a:bodyPr wrap="none" rtlCol="0">
            <a:spAutoFit/>
          </a:bodyPr>
          <a:lstStyle/>
          <a:p>
            <a:r>
              <a:rPr kumimoji="1" lang="ja-JP" altLang="en-US" sz="3200" b="1"/>
              <a:t>資料１</a:t>
            </a:r>
            <a:endParaRPr kumimoji="1" lang="ja-JP" altLang="en-US" sz="3200" b="1" dirty="0"/>
          </a:p>
        </p:txBody>
      </p:sp>
      <p:sp>
        <p:nvSpPr>
          <p:cNvPr id="11" name="テキスト ボックス 10">
            <a:extLst>
              <a:ext uri="{FF2B5EF4-FFF2-40B4-BE49-F238E27FC236}">
                <a16:creationId xmlns:a16="http://schemas.microsoft.com/office/drawing/2014/main" id="{47D2CC78-9B42-40F5-BB05-BE5379E58321}"/>
              </a:ext>
            </a:extLst>
          </p:cNvPr>
          <p:cNvSpPr txBox="1"/>
          <p:nvPr/>
        </p:nvSpPr>
        <p:spPr>
          <a:xfrm>
            <a:off x="290945" y="4111482"/>
            <a:ext cx="8867992" cy="1384995"/>
          </a:xfrm>
          <a:prstGeom prst="rect">
            <a:avLst/>
          </a:prstGeom>
          <a:noFill/>
        </p:spPr>
        <p:txBody>
          <a:bodyPr wrap="square">
            <a:spAutoFit/>
          </a:bodyPr>
          <a:lstStyle/>
          <a:p>
            <a:r>
              <a:rPr lang="ja-JP" altLang="en-US" sz="24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すまいる宣言法人広報部</a:t>
            </a:r>
            <a:r>
              <a:rPr lang="ja-JP" altLang="en-US" sz="36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48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team smile</a:t>
            </a:r>
            <a:r>
              <a:rPr lang="ja-JP" altLang="en-US" sz="36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36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ctr"/>
            <a:r>
              <a:rPr lang="en-US" altLang="ja-JP" sz="36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2023</a:t>
            </a:r>
            <a:r>
              <a:rPr lang="ja-JP" altLang="en-US" sz="36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活動報告</a:t>
            </a:r>
            <a:endParaRPr lang="ja-JP" altLang="en-US" sz="2400" dirty="0"/>
          </a:p>
        </p:txBody>
      </p:sp>
      <p:pic>
        <p:nvPicPr>
          <p:cNvPr id="12" name="図 11">
            <a:extLst>
              <a:ext uri="{FF2B5EF4-FFF2-40B4-BE49-F238E27FC236}">
                <a16:creationId xmlns:a16="http://schemas.microsoft.com/office/drawing/2014/main" id="{12F7427D-5B77-4074-A223-3EF72853B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5437" y="3917587"/>
            <a:ext cx="2555731" cy="2571081"/>
          </a:xfrm>
          <a:prstGeom prst="rect">
            <a:avLst/>
          </a:prstGeom>
        </p:spPr>
      </p:pic>
    </p:spTree>
    <p:extLst>
      <p:ext uri="{BB962C8B-B14F-4D97-AF65-F5344CB8AC3E}">
        <p14:creationId xmlns:p14="http://schemas.microsoft.com/office/powerpoint/2010/main" val="4124781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81EF2602-B4A2-47E0-BCE3-E62BDDAA49CE}"/>
              </a:ext>
            </a:extLst>
          </p:cNvPr>
          <p:cNvSpPr txBox="1">
            <a:spLocks/>
          </p:cNvSpPr>
          <p:nvPr/>
        </p:nvSpPr>
        <p:spPr>
          <a:xfrm>
            <a:off x="990600" y="1978025"/>
            <a:ext cx="10515600" cy="24171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a:p>
          <a:p>
            <a:pPr marL="0" indent="0">
              <a:buFont typeface="Arial" panose="020B0604020202020204" pitchFamily="34" charset="0"/>
              <a:buNone/>
            </a:pPr>
            <a:endParaRPr lang="en-US" altLang="ja-JP"/>
          </a:p>
          <a:p>
            <a:pPr marL="0" indent="0">
              <a:buFont typeface="Arial" panose="020B0604020202020204" pitchFamily="34" charset="0"/>
              <a:buNone/>
            </a:pPr>
            <a:endParaRPr lang="ja-JP" altLang="en-US" dirty="0"/>
          </a:p>
        </p:txBody>
      </p:sp>
      <p:sp>
        <p:nvSpPr>
          <p:cNvPr id="17" name="テキスト ボックス 16">
            <a:extLst>
              <a:ext uri="{FF2B5EF4-FFF2-40B4-BE49-F238E27FC236}">
                <a16:creationId xmlns:a16="http://schemas.microsoft.com/office/drawing/2014/main" id="{781E41FB-D45C-471F-9115-3A065FFD1E35}"/>
              </a:ext>
            </a:extLst>
          </p:cNvPr>
          <p:cNvSpPr txBox="1"/>
          <p:nvPr/>
        </p:nvSpPr>
        <p:spPr>
          <a:xfrm>
            <a:off x="291552" y="669462"/>
            <a:ext cx="10515601" cy="784189"/>
          </a:xfrm>
          <a:prstGeom prst="rect">
            <a:avLst/>
          </a:prstGeom>
          <a:noFill/>
        </p:spPr>
        <p:txBody>
          <a:bodyPr wrap="square">
            <a:spAutoFit/>
          </a:bodyPr>
          <a:lstStyle/>
          <a:p>
            <a:pPr algn="just">
              <a:lnSpc>
                <a:spcPts val="1700"/>
              </a:lnSpc>
            </a:pPr>
            <a:r>
              <a:rPr lang="ja-JP" altLang="en-US" sz="24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４）</a:t>
            </a:r>
            <a:r>
              <a:rPr lang="en-US" altLang="ja-JP" sz="24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Okayama</a:t>
            </a:r>
            <a:r>
              <a:rPr lang="ja-JP" altLang="en-US" sz="24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福祉介護魅力発信アンバサダー（萌乃さん）活動と</a:t>
            </a:r>
            <a:endParaRPr lang="en-US" altLang="ja-JP" sz="24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1700"/>
              </a:lnSpc>
            </a:pPr>
            <a:endParaRPr lang="en-US" altLang="ja-JP" sz="24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1700"/>
              </a:lnSpc>
            </a:pPr>
            <a:r>
              <a:rPr lang="ja-JP" altLang="en-US" sz="24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　　メディアとの連携強化</a:t>
            </a:r>
            <a:endParaRPr lang="ja-JP" altLang="ja-JP" sz="20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6" name="タイトル 1">
            <a:extLst>
              <a:ext uri="{FF2B5EF4-FFF2-40B4-BE49-F238E27FC236}">
                <a16:creationId xmlns:a16="http://schemas.microsoft.com/office/drawing/2014/main" id="{284A3853-424B-4139-B831-A648F38504E9}"/>
              </a:ext>
            </a:extLst>
          </p:cNvPr>
          <p:cNvSpPr txBox="1">
            <a:spLocks/>
          </p:cNvSpPr>
          <p:nvPr/>
        </p:nvSpPr>
        <p:spPr>
          <a:xfrm>
            <a:off x="-358242" y="1"/>
            <a:ext cx="6744755" cy="4378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dirty="0">
                <a:latin typeface="メイリオ" panose="020B0604030504040204" pitchFamily="50" charset="-128"/>
                <a:ea typeface="メイリオ" panose="020B0604030504040204" pitchFamily="50" charset="-128"/>
              </a:rPr>
              <a:t>令和５年度</a:t>
            </a:r>
            <a:r>
              <a:rPr lang="en-US" altLang="ja-JP" sz="1800" dirty="0">
                <a:latin typeface="メイリオ" panose="020B0604030504040204" pitchFamily="50" charset="-128"/>
                <a:ea typeface="メイリオ" panose="020B0604030504040204" pitchFamily="50" charset="-128"/>
              </a:rPr>
              <a:t>Okayama</a:t>
            </a:r>
            <a:r>
              <a:rPr lang="ja-JP" altLang="en-US" sz="1800" dirty="0">
                <a:latin typeface="メイリオ" panose="020B0604030504040204" pitchFamily="50" charset="-128"/>
                <a:ea typeface="メイリオ" panose="020B0604030504040204" pitchFamily="50" charset="-128"/>
              </a:rPr>
              <a:t>福祉・介護魅力発信プロジェクト</a:t>
            </a:r>
            <a:endParaRPr lang="en-US" altLang="ja-JP" sz="1800"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A917E69C-DF96-4A3D-8B49-E66D3A5723B5}"/>
              </a:ext>
            </a:extLst>
          </p:cNvPr>
          <p:cNvSpPr txBox="1"/>
          <p:nvPr/>
        </p:nvSpPr>
        <p:spPr>
          <a:xfrm>
            <a:off x="23812" y="1556026"/>
            <a:ext cx="9563725" cy="2031325"/>
          </a:xfrm>
          <a:prstGeom prst="rect">
            <a:avLst/>
          </a:prstGeom>
          <a:noFill/>
        </p:spPr>
        <p:txBody>
          <a:bodyPr wrap="square">
            <a:spAutoFit/>
          </a:bodyPr>
          <a:lstStyle/>
          <a:p>
            <a:r>
              <a:rPr lang="ja-JP" altLang="en-US" dirty="0">
                <a:latin typeface="メイリオ" panose="020B0604030504040204" pitchFamily="50" charset="-128"/>
                <a:ea typeface="メイリオ" panose="020B0604030504040204" pitchFamily="50" charset="-128"/>
              </a:rPr>
              <a:t>・福祉介護の仕事の魅力を動画「すまいるスクール」（</a:t>
            </a:r>
            <a:r>
              <a:rPr lang="en-US" altLang="ja-JP" dirty="0">
                <a:latin typeface="メイリオ" panose="020B0604030504040204" pitchFamily="50" charset="-128"/>
                <a:ea typeface="メイリオ" panose="020B0604030504040204" pitchFamily="50" charset="-128"/>
              </a:rPr>
              <a:t>2022</a:t>
            </a:r>
            <a:r>
              <a:rPr lang="ja-JP" altLang="en-US" dirty="0">
                <a:latin typeface="メイリオ" panose="020B0604030504040204" pitchFamily="50" charset="-128"/>
                <a:ea typeface="メイリオ" panose="020B0604030504040204" pitchFamily="50" charset="-128"/>
              </a:rPr>
              <a:t>制作）を活用した広報啓発</a:t>
            </a:r>
          </a:p>
          <a:p>
            <a:r>
              <a:rPr lang="ja-JP" altLang="en-US" dirty="0">
                <a:latin typeface="メイリオ" panose="020B0604030504040204" pitchFamily="50" charset="-128"/>
                <a:ea typeface="メイリオ" panose="020B0604030504040204" pitchFamily="50" charset="-128"/>
              </a:rPr>
              <a:t>・おかやま☆フクシ・カイゴ職場すまいる宣言イメージソング「</a:t>
            </a:r>
            <a:r>
              <a:rPr lang="en-US" altLang="ja-JP" dirty="0">
                <a:latin typeface="メイリオ" panose="020B0604030504040204" pitchFamily="50" charset="-128"/>
                <a:ea typeface="メイリオ" panose="020B0604030504040204" pitchFamily="50" charset="-128"/>
              </a:rPr>
              <a:t>smile</a:t>
            </a: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2022</a:t>
            </a:r>
            <a:r>
              <a:rPr lang="ja-JP" altLang="en-US" dirty="0">
                <a:latin typeface="メイリオ" panose="020B0604030504040204" pitchFamily="50" charset="-128"/>
                <a:ea typeface="メイリオ" panose="020B0604030504040204" pitchFamily="50" charset="-128"/>
              </a:rPr>
              <a:t>楽曲制作）</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楽曲を活用した取り組みならびにすまいる宣言制度の普及啓発</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＊楽曲は多数の事業所、イベント等で</a:t>
            </a:r>
            <a:r>
              <a:rPr lang="en-US" altLang="ja-JP" dirty="0">
                <a:latin typeface="メイリオ" panose="020B0604030504040204" pitchFamily="50" charset="-128"/>
                <a:ea typeface="メイリオ" panose="020B0604030504040204" pitchFamily="50" charset="-128"/>
              </a:rPr>
              <a:t>BGM</a:t>
            </a:r>
            <a:r>
              <a:rPr lang="ja-JP" altLang="en-US" dirty="0">
                <a:latin typeface="メイリオ" panose="020B0604030504040204" pitchFamily="50" charset="-128"/>
                <a:ea typeface="メイリオ" panose="020B0604030504040204" pitchFamily="50" charset="-128"/>
              </a:rPr>
              <a:t>使用</a:t>
            </a:r>
          </a:p>
          <a:p>
            <a:r>
              <a:rPr lang="ja-JP" altLang="en-US" dirty="0">
                <a:latin typeface="メイリオ" panose="020B0604030504040204" pitchFamily="50" charset="-128"/>
                <a:ea typeface="メイリオ" panose="020B0604030504040204" pitchFamily="50" charset="-128"/>
              </a:rPr>
              <a:t>　＊公式</a:t>
            </a:r>
            <a:r>
              <a:rPr lang="en-US" altLang="ja-JP" dirty="0">
                <a:latin typeface="メイリオ" panose="020B0604030504040204" pitchFamily="50" charset="-128"/>
                <a:ea typeface="メイリオ" panose="020B0604030504040204" pitchFamily="50" charset="-128"/>
              </a:rPr>
              <a:t>YouTube</a:t>
            </a:r>
            <a:r>
              <a:rPr lang="ja-JP" altLang="en-US" dirty="0">
                <a:latin typeface="メイリオ" panose="020B0604030504040204" pitchFamily="50" charset="-128"/>
                <a:ea typeface="メイリオ" panose="020B0604030504040204" pitchFamily="50" charset="-128"/>
              </a:rPr>
              <a:t>　</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すまいる宣言法人職員と利用者さんとの笑顔写真スライド動画</a:t>
            </a:r>
            <a:r>
              <a:rPr lang="en-US" altLang="ja-JP" dirty="0">
                <a:latin typeface="メイリオ" panose="020B0604030504040204" pitchFamily="50" charset="-128"/>
                <a:ea typeface="メイリオ" panose="020B0604030504040204" pitchFamily="50" charset="-128"/>
              </a:rPr>
              <a:t>_</a:t>
            </a:r>
            <a:r>
              <a:rPr lang="ja-JP" altLang="en-US" dirty="0">
                <a:latin typeface="メイリオ" panose="020B0604030504040204" pitchFamily="50" charset="-128"/>
                <a:ea typeface="メイリオ" panose="020B0604030504040204" pitchFamily="50" charset="-128"/>
              </a:rPr>
              <a:t>フル</a:t>
            </a:r>
            <a:r>
              <a:rPr lang="en-US" altLang="ja-JP" dirty="0">
                <a:latin typeface="メイリオ" panose="020B0604030504040204" pitchFamily="50" charset="-128"/>
                <a:ea typeface="メイリオ" panose="020B0604030504040204" pitchFamily="50" charset="-128"/>
              </a:rPr>
              <a:t>ver.</a:t>
            </a:r>
          </a:p>
          <a:p>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smile</a:t>
            </a: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20,027</a:t>
            </a:r>
            <a:r>
              <a:rPr lang="ja-JP" altLang="en-US" dirty="0">
                <a:latin typeface="メイリオ" panose="020B0604030504040204" pitchFamily="50" charset="-128"/>
                <a:ea typeface="メイリオ" panose="020B0604030504040204" pitchFamily="50" charset="-128"/>
              </a:rPr>
              <a:t>回視聴</a:t>
            </a:r>
          </a:p>
        </p:txBody>
      </p:sp>
      <p:pic>
        <p:nvPicPr>
          <p:cNvPr id="10" name="コンテンツ プレースホルダー 20">
            <a:extLst>
              <a:ext uri="{FF2B5EF4-FFF2-40B4-BE49-F238E27FC236}">
                <a16:creationId xmlns:a16="http://schemas.microsoft.com/office/drawing/2014/main" id="{AAE78C1F-DEC2-4EB8-82E2-E080CCADE8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48007" y="1384864"/>
            <a:ext cx="2318292" cy="1034418"/>
          </a:xfrm>
          <a:prstGeom prst="rect">
            <a:avLst/>
          </a:prstGeom>
        </p:spPr>
      </p:pic>
      <p:pic>
        <p:nvPicPr>
          <p:cNvPr id="11" name="図 10">
            <a:extLst>
              <a:ext uri="{FF2B5EF4-FFF2-40B4-BE49-F238E27FC236}">
                <a16:creationId xmlns:a16="http://schemas.microsoft.com/office/drawing/2014/main" id="{2A94ECEB-9F26-4C37-9CF1-10BB114369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4901" y="2566319"/>
            <a:ext cx="2226053" cy="1436055"/>
          </a:xfrm>
          <a:prstGeom prst="rect">
            <a:avLst/>
          </a:prstGeom>
        </p:spPr>
      </p:pic>
      <p:pic>
        <p:nvPicPr>
          <p:cNvPr id="12" name="図 11">
            <a:extLst>
              <a:ext uri="{FF2B5EF4-FFF2-40B4-BE49-F238E27FC236}">
                <a16:creationId xmlns:a16="http://schemas.microsoft.com/office/drawing/2014/main" id="{6A71DE93-F0B8-455F-AE05-697C6DA151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0441" y="4395216"/>
            <a:ext cx="3887598" cy="2186774"/>
          </a:xfrm>
          <a:prstGeom prst="rect">
            <a:avLst/>
          </a:prstGeom>
        </p:spPr>
      </p:pic>
      <p:pic>
        <p:nvPicPr>
          <p:cNvPr id="15" name="Picture 2">
            <a:extLst>
              <a:ext uri="{FF2B5EF4-FFF2-40B4-BE49-F238E27FC236}">
                <a16:creationId xmlns:a16="http://schemas.microsoft.com/office/drawing/2014/main" id="{94A56AAD-D486-41DB-B036-D9A4AECEFD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78910" y="223341"/>
            <a:ext cx="1521538" cy="858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テキスト ボックス 17">
            <a:extLst>
              <a:ext uri="{FF2B5EF4-FFF2-40B4-BE49-F238E27FC236}">
                <a16:creationId xmlns:a16="http://schemas.microsoft.com/office/drawing/2014/main" id="{A14013A4-D768-45CE-A646-BEC322D76552}"/>
              </a:ext>
            </a:extLst>
          </p:cNvPr>
          <p:cNvSpPr txBox="1"/>
          <p:nvPr/>
        </p:nvSpPr>
        <p:spPr>
          <a:xfrm>
            <a:off x="80146" y="3897809"/>
            <a:ext cx="8566749" cy="2246769"/>
          </a:xfrm>
          <a:prstGeom prst="rect">
            <a:avLst/>
          </a:prstGeom>
          <a:noFill/>
        </p:spPr>
        <p:txBody>
          <a:bodyPr wrap="square">
            <a:spAutoFit/>
          </a:bodyPr>
          <a:lstStyle/>
          <a:p>
            <a:r>
              <a:rPr lang="ja-JP" altLang="en-US" sz="2000" b="1" dirty="0">
                <a:latin typeface="メイリオ" panose="020B0604030504040204" pitchFamily="50" charset="-128"/>
                <a:ea typeface="メイリオ" panose="020B0604030504040204" pitchFamily="50" charset="-128"/>
              </a:rPr>
              <a:t>・すまいる宣言認証制度普及啓発連携事業（ＦＭラジオ番組制作）</a:t>
            </a:r>
          </a:p>
          <a:p>
            <a:r>
              <a:rPr lang="ja-JP" altLang="en-US" sz="2000" b="1" dirty="0">
                <a:latin typeface="メイリオ" panose="020B0604030504040204" pitchFamily="50" charset="-128"/>
                <a:ea typeface="メイリオ" panose="020B0604030504040204" pitchFamily="50" charset="-128"/>
              </a:rPr>
              <a:t>　</a:t>
            </a:r>
            <a:r>
              <a:rPr lang="en-US" altLang="ja-JP" sz="2000" b="1" dirty="0">
                <a:latin typeface="メイリオ" panose="020B0604030504040204" pitchFamily="50" charset="-128"/>
                <a:ea typeface="メイリオ" panose="020B0604030504040204" pitchFamily="50" charset="-128"/>
              </a:rPr>
              <a:t>Okayama</a:t>
            </a:r>
            <a:r>
              <a:rPr lang="ja-JP" altLang="en-US" sz="2000" b="1" dirty="0">
                <a:latin typeface="メイリオ" panose="020B0604030504040204" pitchFamily="50" charset="-128"/>
                <a:ea typeface="メイリオ" panose="020B0604030504040204" pitchFamily="50" charset="-128"/>
              </a:rPr>
              <a:t>福祉・介護魅力発信プロジェクト「萌乃の</a:t>
            </a:r>
            <a:r>
              <a:rPr lang="en-US" altLang="ja-JP" sz="2000" b="1" dirty="0">
                <a:latin typeface="メイリオ" panose="020B0604030504040204" pitchFamily="50" charset="-128"/>
                <a:ea typeface="メイリオ" panose="020B0604030504040204" pitchFamily="50" charset="-128"/>
              </a:rPr>
              <a:t>smile radio</a:t>
            </a:r>
            <a:r>
              <a:rPr lang="ja-JP" altLang="en-US" sz="2000" b="1" dirty="0">
                <a:latin typeface="メイリオ" panose="020B0604030504040204" pitchFamily="50" charset="-128"/>
                <a:ea typeface="メイリオ" panose="020B0604030504040204" pitchFamily="50" charset="-128"/>
              </a:rPr>
              <a:t>」</a:t>
            </a:r>
          </a:p>
          <a:p>
            <a:r>
              <a:rPr lang="ja-JP" altLang="en-US" sz="2000" dirty="0">
                <a:latin typeface="メイリオ" panose="020B0604030504040204" pitchFamily="50" charset="-128"/>
                <a:ea typeface="メイリオ" panose="020B0604030504040204" pitchFamily="50" charset="-128"/>
              </a:rPr>
              <a:t>　レディオモモ　毎月第２土曜日午前</a:t>
            </a:r>
            <a:r>
              <a:rPr lang="en-US" altLang="ja-JP" sz="2000" dirty="0">
                <a:latin typeface="メイリオ" panose="020B0604030504040204" pitchFamily="50" charset="-128"/>
                <a:ea typeface="メイリオ" panose="020B0604030504040204" pitchFamily="50" charset="-128"/>
              </a:rPr>
              <a:t>9</a:t>
            </a:r>
            <a:r>
              <a:rPr lang="ja-JP" altLang="en-US" sz="2000" dirty="0">
                <a:latin typeface="メイリオ" panose="020B0604030504040204" pitchFamily="50" charset="-128"/>
                <a:ea typeface="メイリオ" panose="020B0604030504040204" pitchFamily="50" charset="-128"/>
              </a:rPr>
              <a:t>時</a:t>
            </a:r>
            <a:r>
              <a:rPr lang="en-US" altLang="ja-JP" sz="2000" dirty="0">
                <a:latin typeface="メイリオ" panose="020B0604030504040204" pitchFamily="50" charset="-128"/>
                <a:ea typeface="メイリオ" panose="020B0604030504040204" pitchFamily="50" charset="-128"/>
              </a:rPr>
              <a:t>30</a:t>
            </a:r>
            <a:r>
              <a:rPr lang="ja-JP" altLang="en-US" sz="2000" dirty="0">
                <a:latin typeface="メイリオ" panose="020B0604030504040204" pitchFamily="50" charset="-128"/>
                <a:ea typeface="メイリオ" panose="020B0604030504040204" pitchFamily="50" charset="-128"/>
              </a:rPr>
              <a:t>分～</a:t>
            </a:r>
            <a:r>
              <a:rPr lang="en-US" altLang="ja-JP" sz="2000" dirty="0">
                <a:latin typeface="メイリオ" panose="020B0604030504040204" pitchFamily="50" charset="-128"/>
                <a:ea typeface="メイリオ" panose="020B0604030504040204" pitchFamily="50" charset="-128"/>
              </a:rPr>
              <a:t>10</a:t>
            </a:r>
            <a:r>
              <a:rPr lang="ja-JP" altLang="en-US" sz="2000" dirty="0">
                <a:latin typeface="メイリオ" panose="020B0604030504040204" pitchFamily="50" charset="-128"/>
                <a:ea typeface="メイリオ" panose="020B0604030504040204" pitchFamily="50" charset="-128"/>
              </a:rPr>
              <a:t>時</a:t>
            </a:r>
            <a:r>
              <a:rPr lang="en-US" altLang="ja-JP" sz="2000" dirty="0">
                <a:latin typeface="メイリオ" panose="020B0604030504040204" pitchFamily="50" charset="-128"/>
                <a:ea typeface="メイリオ" panose="020B0604030504040204" pitchFamily="50" charset="-128"/>
              </a:rPr>
              <a:t>00</a:t>
            </a:r>
            <a:r>
              <a:rPr lang="ja-JP" altLang="en-US" sz="2000" dirty="0">
                <a:latin typeface="メイリオ" panose="020B0604030504040204" pitchFamily="50" charset="-128"/>
                <a:ea typeface="メイリオ" panose="020B0604030504040204" pitchFamily="50" charset="-128"/>
              </a:rPr>
              <a:t>分</a:t>
            </a:r>
          </a:p>
          <a:p>
            <a:r>
              <a:rPr lang="ja-JP" altLang="en-US" sz="2000" dirty="0">
                <a:latin typeface="メイリオ" panose="020B0604030504040204" pitchFamily="50" charset="-128"/>
                <a:ea typeface="メイリオ" panose="020B0604030504040204" pitchFamily="50" charset="-128"/>
              </a:rPr>
              <a:t>◇パーソナリティー：萌乃</a:t>
            </a: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Okayama </a:t>
            </a:r>
            <a:r>
              <a:rPr lang="ja-JP" altLang="en-US" dirty="0">
                <a:latin typeface="メイリオ" panose="020B0604030504040204" pitchFamily="50" charset="-128"/>
                <a:ea typeface="メイリオ" panose="020B0604030504040204" pitchFamily="50" charset="-128"/>
              </a:rPr>
              <a:t>福祉・介護魅力発信アンバサダー）</a:t>
            </a:r>
          </a:p>
          <a:p>
            <a:r>
              <a:rPr lang="ja-JP" altLang="en-US" sz="2000" dirty="0">
                <a:latin typeface="メイリオ" panose="020B0604030504040204" pitchFamily="50" charset="-128"/>
                <a:ea typeface="メイリオ" panose="020B0604030504040204" pitchFamily="50" charset="-128"/>
              </a:rPr>
              <a:t>◇進行ナビゲーター：淵本恭子（アナウンサー）　</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◇各コーナーゲスト出演</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部会１委員、すまいる宣言法人、</a:t>
            </a:r>
            <a:r>
              <a:rPr lang="en-US" altLang="ja-JP" sz="2000" dirty="0">
                <a:latin typeface="メイリオ" panose="020B0604030504040204" pitchFamily="50" charset="-128"/>
                <a:ea typeface="メイリオ" panose="020B0604030504040204" pitchFamily="50" charset="-128"/>
              </a:rPr>
              <a:t>team smile</a:t>
            </a:r>
            <a:r>
              <a:rPr lang="ja-JP" altLang="en-US" sz="2000" dirty="0">
                <a:latin typeface="メイリオ" panose="020B0604030504040204" pitchFamily="50" charset="-128"/>
                <a:ea typeface="メイリオ" panose="020B0604030504040204" pitchFamily="50" charset="-128"/>
              </a:rPr>
              <a:t>メンバー、学生など）</a:t>
            </a:r>
          </a:p>
        </p:txBody>
      </p:sp>
      <p:sp>
        <p:nvSpPr>
          <p:cNvPr id="20" name="テキスト ボックス 19">
            <a:extLst>
              <a:ext uri="{FF2B5EF4-FFF2-40B4-BE49-F238E27FC236}">
                <a16:creationId xmlns:a16="http://schemas.microsoft.com/office/drawing/2014/main" id="{1F1DDFFF-1EF8-4ABC-AB54-D631590537E9}"/>
              </a:ext>
            </a:extLst>
          </p:cNvPr>
          <p:cNvSpPr txBox="1"/>
          <p:nvPr/>
        </p:nvSpPr>
        <p:spPr>
          <a:xfrm>
            <a:off x="-358242" y="6419446"/>
            <a:ext cx="8042979" cy="325089"/>
          </a:xfrm>
          <a:prstGeom prst="rect">
            <a:avLst/>
          </a:prstGeom>
          <a:noFill/>
        </p:spPr>
        <p:txBody>
          <a:bodyPr wrap="square">
            <a:spAutoFit/>
          </a:bodyPr>
          <a:lstStyle/>
          <a:p>
            <a:pPr indent="533400" algn="just">
              <a:lnSpc>
                <a:spcPts val="1700"/>
              </a:lnSpc>
            </a:pPr>
            <a:r>
              <a:rPr lang="ja-JP" altLang="ja-JP" sz="18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☆ラジオ番組収録の様子を撮影した動画</a:t>
            </a:r>
            <a:r>
              <a:rPr lang="ja-JP" altLang="en-US"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は、公式</a:t>
            </a:r>
            <a:r>
              <a:rPr lang="en-US" altLang="ja-JP"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YouTube</a:t>
            </a:r>
            <a:r>
              <a:rPr lang="ja-JP" altLang="en-US"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で公開</a:t>
            </a:r>
            <a:endParaRPr lang="ja-JP"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797029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81EF2602-B4A2-47E0-BCE3-E62BDDAA49CE}"/>
              </a:ext>
            </a:extLst>
          </p:cNvPr>
          <p:cNvSpPr txBox="1">
            <a:spLocks/>
          </p:cNvSpPr>
          <p:nvPr/>
        </p:nvSpPr>
        <p:spPr>
          <a:xfrm>
            <a:off x="990600" y="1978025"/>
            <a:ext cx="10515600" cy="24171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a:p>
          <a:p>
            <a:pPr marL="0" indent="0">
              <a:buFont typeface="Arial" panose="020B0604020202020204" pitchFamily="34" charset="0"/>
              <a:buNone/>
            </a:pPr>
            <a:endParaRPr lang="en-US" altLang="ja-JP"/>
          </a:p>
          <a:p>
            <a:pPr marL="0" indent="0">
              <a:buFont typeface="Arial" panose="020B0604020202020204" pitchFamily="34" charset="0"/>
              <a:buNone/>
            </a:pPr>
            <a:endParaRPr lang="ja-JP" altLang="en-US" dirty="0"/>
          </a:p>
        </p:txBody>
      </p:sp>
      <p:sp>
        <p:nvSpPr>
          <p:cNvPr id="17" name="テキスト ボックス 16">
            <a:extLst>
              <a:ext uri="{FF2B5EF4-FFF2-40B4-BE49-F238E27FC236}">
                <a16:creationId xmlns:a16="http://schemas.microsoft.com/office/drawing/2014/main" id="{781E41FB-D45C-471F-9115-3A065FFD1E35}"/>
              </a:ext>
            </a:extLst>
          </p:cNvPr>
          <p:cNvSpPr txBox="1"/>
          <p:nvPr/>
        </p:nvSpPr>
        <p:spPr>
          <a:xfrm>
            <a:off x="291552" y="669462"/>
            <a:ext cx="10515601" cy="784189"/>
          </a:xfrm>
          <a:prstGeom prst="rect">
            <a:avLst/>
          </a:prstGeom>
          <a:noFill/>
        </p:spPr>
        <p:txBody>
          <a:bodyPr wrap="square">
            <a:spAutoFit/>
          </a:bodyPr>
          <a:lstStyle/>
          <a:p>
            <a:pPr algn="just">
              <a:lnSpc>
                <a:spcPts val="1700"/>
              </a:lnSpc>
            </a:pPr>
            <a:r>
              <a:rPr lang="ja-JP" altLang="en-US" sz="24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４）</a:t>
            </a:r>
            <a:r>
              <a:rPr lang="en-US" altLang="ja-JP" sz="24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Okayama</a:t>
            </a:r>
            <a:r>
              <a:rPr lang="ja-JP" altLang="en-US" sz="24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福祉介護魅力発信アンバサダー（萌乃さん）活動と</a:t>
            </a:r>
            <a:endParaRPr lang="en-US" altLang="ja-JP" sz="24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1700"/>
              </a:lnSpc>
            </a:pPr>
            <a:endParaRPr lang="en-US" altLang="ja-JP" sz="24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1700"/>
              </a:lnSpc>
            </a:pPr>
            <a:r>
              <a:rPr lang="ja-JP" altLang="en-US" sz="24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　　メディアとの連携強化</a:t>
            </a:r>
            <a:endParaRPr lang="ja-JP" altLang="ja-JP" sz="20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6" name="タイトル 1">
            <a:extLst>
              <a:ext uri="{FF2B5EF4-FFF2-40B4-BE49-F238E27FC236}">
                <a16:creationId xmlns:a16="http://schemas.microsoft.com/office/drawing/2014/main" id="{284A3853-424B-4139-B831-A648F38504E9}"/>
              </a:ext>
            </a:extLst>
          </p:cNvPr>
          <p:cNvSpPr txBox="1">
            <a:spLocks/>
          </p:cNvSpPr>
          <p:nvPr/>
        </p:nvSpPr>
        <p:spPr>
          <a:xfrm>
            <a:off x="-358242" y="1"/>
            <a:ext cx="6744755" cy="4378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dirty="0">
                <a:latin typeface="メイリオ" panose="020B0604030504040204" pitchFamily="50" charset="-128"/>
                <a:ea typeface="メイリオ" panose="020B0604030504040204" pitchFamily="50" charset="-128"/>
              </a:rPr>
              <a:t>令和５年度</a:t>
            </a:r>
            <a:r>
              <a:rPr lang="en-US" altLang="ja-JP" sz="1800" dirty="0">
                <a:latin typeface="メイリオ" panose="020B0604030504040204" pitchFamily="50" charset="-128"/>
                <a:ea typeface="メイリオ" panose="020B0604030504040204" pitchFamily="50" charset="-128"/>
              </a:rPr>
              <a:t>Okayama</a:t>
            </a:r>
            <a:r>
              <a:rPr lang="ja-JP" altLang="en-US" sz="1800" dirty="0">
                <a:latin typeface="メイリオ" panose="020B0604030504040204" pitchFamily="50" charset="-128"/>
                <a:ea typeface="メイリオ" panose="020B0604030504040204" pitchFamily="50" charset="-128"/>
              </a:rPr>
              <a:t>福祉・介護魅力発信プロジェクト</a:t>
            </a:r>
            <a:endParaRPr lang="en-US" altLang="ja-JP" sz="1800" dirty="0">
              <a:latin typeface="メイリオ" panose="020B0604030504040204" pitchFamily="50" charset="-128"/>
              <a:ea typeface="メイリオ" panose="020B0604030504040204" pitchFamily="50" charset="-128"/>
            </a:endParaRPr>
          </a:p>
        </p:txBody>
      </p:sp>
      <p:pic>
        <p:nvPicPr>
          <p:cNvPr id="6146" name="Picture 2">
            <a:extLst>
              <a:ext uri="{FF2B5EF4-FFF2-40B4-BE49-F238E27FC236}">
                <a16:creationId xmlns:a16="http://schemas.microsoft.com/office/drawing/2014/main" id="{4919A775-BCCC-4106-BDE7-BDD411C1148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35314" y="203189"/>
            <a:ext cx="1738944" cy="981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図 26">
            <a:extLst>
              <a:ext uri="{FF2B5EF4-FFF2-40B4-BE49-F238E27FC236}">
                <a16:creationId xmlns:a16="http://schemas.microsoft.com/office/drawing/2014/main" id="{AC7291BD-F376-4E9A-AD58-14F397E95E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8209" y="1663473"/>
            <a:ext cx="1738944" cy="162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図 27">
            <a:extLst>
              <a:ext uri="{FF2B5EF4-FFF2-40B4-BE49-F238E27FC236}">
                <a16:creationId xmlns:a16="http://schemas.microsoft.com/office/drawing/2014/main" id="{9A288C79-081C-4A04-A8CC-4479E14078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07499" y="1651401"/>
            <a:ext cx="925814" cy="925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13">
            <a:extLst>
              <a:ext uri="{FF2B5EF4-FFF2-40B4-BE49-F238E27FC236}">
                <a16:creationId xmlns:a16="http://schemas.microsoft.com/office/drawing/2014/main" id="{D00E596F-C890-459C-9D3E-D7B3F3543E4D}"/>
              </a:ext>
            </a:extLst>
          </p:cNvPr>
          <p:cNvSpPr txBox="1"/>
          <p:nvPr/>
        </p:nvSpPr>
        <p:spPr>
          <a:xfrm>
            <a:off x="291551" y="1455738"/>
            <a:ext cx="8348343" cy="2185214"/>
          </a:xfrm>
          <a:prstGeom prst="rect">
            <a:avLst/>
          </a:prstGeom>
          <a:noFill/>
        </p:spPr>
        <p:txBody>
          <a:bodyPr wrap="square">
            <a:spAutoFit/>
          </a:bodyPr>
          <a:lstStyle/>
          <a:p>
            <a:r>
              <a:rPr lang="en-US" altLang="ja-JP" dirty="0">
                <a:latin typeface="メイリオ" panose="020B0604030504040204" pitchFamily="50" charset="-128"/>
                <a:ea typeface="メイリオ" panose="020B0604030504040204" pitchFamily="50" charset="-128"/>
              </a:rPr>
              <a:t>Okayama</a:t>
            </a:r>
            <a:r>
              <a:rPr lang="ja-JP" altLang="en-US" dirty="0">
                <a:latin typeface="メイリオ" panose="020B0604030504040204" pitchFamily="50" charset="-128"/>
                <a:ea typeface="メイリオ" panose="020B0604030504040204" pitchFamily="50" charset="-128"/>
              </a:rPr>
              <a:t>福祉・介護フェス２０２３内で、ラジオ番組の公開収録</a:t>
            </a:r>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r>
              <a:rPr lang="en-US" altLang="ja-JP" b="1" dirty="0">
                <a:latin typeface="メイリオ" panose="020B0604030504040204" pitchFamily="50" charset="-128"/>
                <a:ea typeface="メイリオ" panose="020B0604030504040204" pitchFamily="50" charset="-128"/>
              </a:rPr>
              <a:t>Okayama</a:t>
            </a:r>
            <a:r>
              <a:rPr lang="ja-JP" altLang="en-US" b="1" dirty="0">
                <a:latin typeface="メイリオ" panose="020B0604030504040204" pitchFamily="50" charset="-128"/>
                <a:ea typeface="メイリオ" panose="020B0604030504040204" pitchFamily="50" charset="-128"/>
              </a:rPr>
              <a:t>福祉・介護魅力発信プロジェクト</a:t>
            </a:r>
            <a:endParaRPr lang="en-US" altLang="ja-JP" b="1" dirty="0">
              <a:latin typeface="メイリオ" panose="020B0604030504040204" pitchFamily="50" charset="-128"/>
              <a:ea typeface="メイリオ" panose="020B0604030504040204" pitchFamily="50" charset="-128"/>
            </a:endParaRPr>
          </a:p>
          <a:p>
            <a:r>
              <a:rPr lang="ja-JP" altLang="en-US" sz="2400" b="1" dirty="0">
                <a:latin typeface="メイリオ" panose="020B0604030504040204" pitchFamily="50" charset="-128"/>
                <a:ea typeface="メイリオ" panose="020B0604030504040204" pitchFamily="50" charset="-128"/>
              </a:rPr>
              <a:t>「萌乃の</a:t>
            </a:r>
            <a:r>
              <a:rPr lang="en-US" altLang="ja-JP" sz="2400" b="1" dirty="0">
                <a:latin typeface="メイリオ" panose="020B0604030504040204" pitchFamily="50" charset="-128"/>
                <a:ea typeface="メイリオ" panose="020B0604030504040204" pitchFamily="50" charset="-128"/>
              </a:rPr>
              <a:t>smile radio</a:t>
            </a:r>
            <a:r>
              <a:rPr lang="ja-JP" altLang="en-US" sz="2400" b="1" dirty="0">
                <a:latin typeface="メイリオ" panose="020B0604030504040204" pitchFamily="50" charset="-128"/>
                <a:ea typeface="メイリオ" panose="020B0604030504040204" pitchFamily="50" charset="-128"/>
              </a:rPr>
              <a:t>」</a:t>
            </a:r>
            <a:r>
              <a:rPr lang="ja-JP" altLang="en-US" sz="2800" b="1" dirty="0">
                <a:latin typeface="メイリオ" panose="020B0604030504040204" pitchFamily="50" charset="-128"/>
                <a:ea typeface="メイリオ" panose="020B0604030504040204" pitchFamily="50" charset="-128"/>
              </a:rPr>
              <a:t>公開収録</a:t>
            </a:r>
          </a:p>
          <a:p>
            <a:r>
              <a:rPr lang="ja-JP" altLang="en-US" dirty="0">
                <a:latin typeface="メイリオ" panose="020B0604030504040204" pitchFamily="50" charset="-128"/>
                <a:ea typeface="メイリオ" panose="020B0604030504040204" pitchFamily="50" charset="-128"/>
              </a:rPr>
              <a:t>日時：令和</a:t>
            </a:r>
            <a:r>
              <a:rPr lang="en-US" altLang="ja-JP" dirty="0">
                <a:latin typeface="メイリオ" panose="020B0604030504040204" pitchFamily="50" charset="-128"/>
                <a:ea typeface="メイリオ" panose="020B0604030504040204" pitchFamily="50" charset="-128"/>
              </a:rPr>
              <a:t>5</a:t>
            </a:r>
            <a:r>
              <a:rPr lang="ja-JP" altLang="en-US" dirty="0">
                <a:latin typeface="メイリオ" panose="020B0604030504040204" pitchFamily="50" charset="-128"/>
                <a:ea typeface="メイリオ" panose="020B0604030504040204" pitchFamily="50" charset="-128"/>
              </a:rPr>
              <a:t>年</a:t>
            </a:r>
            <a:r>
              <a:rPr lang="en-US" altLang="ja-JP" dirty="0">
                <a:latin typeface="メイリオ" panose="020B0604030504040204" pitchFamily="50" charset="-128"/>
                <a:ea typeface="メイリオ" panose="020B0604030504040204" pitchFamily="50" charset="-128"/>
              </a:rPr>
              <a:t>11</a:t>
            </a:r>
            <a:r>
              <a:rPr lang="ja-JP" altLang="en-US" dirty="0">
                <a:latin typeface="メイリオ" panose="020B0604030504040204" pitchFamily="50" charset="-128"/>
                <a:ea typeface="メイリオ" panose="020B0604030504040204" pitchFamily="50" charset="-128"/>
              </a:rPr>
              <a:t>月</a:t>
            </a:r>
            <a:r>
              <a:rPr lang="en-US" altLang="ja-JP" dirty="0">
                <a:latin typeface="メイリオ" panose="020B0604030504040204" pitchFamily="50" charset="-128"/>
                <a:ea typeface="メイリオ" panose="020B0604030504040204" pitchFamily="50" charset="-128"/>
              </a:rPr>
              <a:t>19</a:t>
            </a:r>
            <a:r>
              <a:rPr lang="ja-JP" altLang="en-US" dirty="0">
                <a:latin typeface="メイリオ" panose="020B0604030504040204" pitchFamily="50" charset="-128"/>
                <a:ea typeface="メイリオ" panose="020B0604030504040204" pitchFamily="50" charset="-128"/>
              </a:rPr>
              <a:t>日（日）</a:t>
            </a:r>
            <a:r>
              <a:rPr lang="en-US" altLang="ja-JP" dirty="0">
                <a:latin typeface="メイリオ" panose="020B0604030504040204" pitchFamily="50" charset="-128"/>
                <a:ea typeface="メイリオ" panose="020B0604030504040204" pitchFamily="50" charset="-128"/>
              </a:rPr>
              <a:t>12</a:t>
            </a:r>
            <a:r>
              <a:rPr lang="ja-JP" altLang="en-US" dirty="0">
                <a:latin typeface="メイリオ" panose="020B0604030504040204" pitchFamily="50" charset="-128"/>
                <a:ea typeface="メイリオ" panose="020B0604030504040204" pitchFamily="50" charset="-128"/>
              </a:rPr>
              <a:t>時</a:t>
            </a:r>
            <a:r>
              <a:rPr lang="en-US" altLang="ja-JP" dirty="0">
                <a:latin typeface="メイリオ" panose="020B0604030504040204" pitchFamily="50" charset="-128"/>
                <a:ea typeface="メイリオ" panose="020B0604030504040204" pitchFamily="50" charset="-128"/>
              </a:rPr>
              <a:t>00</a:t>
            </a:r>
            <a:r>
              <a:rPr lang="ja-JP" altLang="en-US" dirty="0">
                <a:latin typeface="メイリオ" panose="020B0604030504040204" pitchFamily="50" charset="-128"/>
                <a:ea typeface="メイリオ" panose="020B0604030504040204" pitchFamily="50" charset="-128"/>
              </a:rPr>
              <a:t>分～</a:t>
            </a:r>
            <a:r>
              <a:rPr lang="en-US" altLang="ja-JP" dirty="0">
                <a:latin typeface="メイリオ" panose="020B0604030504040204" pitchFamily="50" charset="-128"/>
                <a:ea typeface="メイリオ" panose="020B0604030504040204" pitchFamily="50" charset="-128"/>
              </a:rPr>
              <a:t>13</a:t>
            </a:r>
            <a:r>
              <a:rPr lang="ja-JP" altLang="en-US" dirty="0">
                <a:latin typeface="メイリオ" panose="020B0604030504040204" pitchFamily="50" charset="-128"/>
                <a:ea typeface="メイリオ" panose="020B0604030504040204" pitchFamily="50" charset="-128"/>
              </a:rPr>
              <a:t>時</a:t>
            </a:r>
            <a:r>
              <a:rPr lang="en-US" altLang="ja-JP" dirty="0">
                <a:latin typeface="メイリオ" panose="020B0604030504040204" pitchFamily="50" charset="-128"/>
                <a:ea typeface="メイリオ" panose="020B0604030504040204" pitchFamily="50" charset="-128"/>
              </a:rPr>
              <a:t>30</a:t>
            </a:r>
            <a:r>
              <a:rPr lang="ja-JP" altLang="en-US" dirty="0">
                <a:latin typeface="メイリオ" panose="020B0604030504040204" pitchFamily="50" charset="-128"/>
                <a:ea typeface="メイリオ" panose="020B0604030504040204" pitchFamily="50" charset="-128"/>
              </a:rPr>
              <a:t>分</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開場</a:t>
            </a:r>
            <a:r>
              <a:rPr lang="en-US" altLang="ja-JP" dirty="0">
                <a:latin typeface="メイリオ" panose="020B0604030504040204" pitchFamily="50" charset="-128"/>
                <a:ea typeface="メイリオ" panose="020B0604030504040204" pitchFamily="50" charset="-128"/>
              </a:rPr>
              <a:t>11:30)</a:t>
            </a:r>
          </a:p>
          <a:p>
            <a:r>
              <a:rPr lang="ja-JP" altLang="en-US" dirty="0">
                <a:latin typeface="メイリオ" panose="020B0604030504040204" pitchFamily="50" charset="-128"/>
                <a:ea typeface="メイリオ" panose="020B0604030504040204" pitchFamily="50" charset="-128"/>
              </a:rPr>
              <a:t>会場：岡山コンベンションセンター</a:t>
            </a:r>
            <a:r>
              <a:rPr lang="en-US" altLang="ja-JP" dirty="0">
                <a:latin typeface="メイリオ" panose="020B0604030504040204" pitchFamily="50" charset="-128"/>
                <a:ea typeface="メイリオ" panose="020B0604030504040204" pitchFamily="50" charset="-128"/>
              </a:rPr>
              <a:t>2</a:t>
            </a:r>
            <a:r>
              <a:rPr lang="ja-JP" altLang="en-US" dirty="0">
                <a:latin typeface="メイリオ" panose="020B0604030504040204" pitchFamily="50" charset="-128"/>
                <a:ea typeface="メイリオ" panose="020B0604030504040204" pitchFamily="50" charset="-128"/>
              </a:rPr>
              <a:t>階 展示ホール</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参加者：</a:t>
            </a:r>
            <a:r>
              <a:rPr lang="en-US" altLang="ja-JP" dirty="0">
                <a:latin typeface="メイリオ" panose="020B0604030504040204" pitchFamily="50" charset="-128"/>
                <a:ea typeface="メイリオ" panose="020B0604030504040204" pitchFamily="50" charset="-128"/>
              </a:rPr>
              <a:t>50</a:t>
            </a:r>
            <a:r>
              <a:rPr lang="ja-JP" altLang="en-US" dirty="0">
                <a:latin typeface="メイリオ" panose="020B0604030504040204" pitchFamily="50" charset="-128"/>
                <a:ea typeface="メイリオ" panose="020B0604030504040204" pitchFamily="50" charset="-128"/>
              </a:rPr>
              <a:t>名（事前申込制）＊</a:t>
            </a:r>
            <a:r>
              <a:rPr lang="en-US" altLang="ja-JP" dirty="0">
                <a:latin typeface="メイリオ" panose="020B0604030504040204" pitchFamily="50" charset="-128"/>
                <a:ea typeface="メイリオ" panose="020B0604030504040204" pitchFamily="50" charset="-128"/>
              </a:rPr>
              <a:t>12</a:t>
            </a:r>
            <a:r>
              <a:rPr lang="ja-JP" altLang="en-US" dirty="0">
                <a:latin typeface="メイリオ" panose="020B0604030504040204" pitchFamily="50" charset="-128"/>
                <a:ea typeface="メイリオ" panose="020B0604030504040204" pitchFamily="50" charset="-128"/>
              </a:rPr>
              <a:t>月</a:t>
            </a:r>
            <a:r>
              <a:rPr lang="en-US" altLang="ja-JP" dirty="0">
                <a:latin typeface="メイリオ" panose="020B0604030504040204" pitchFamily="50" charset="-128"/>
                <a:ea typeface="メイリオ" panose="020B0604030504040204" pitchFamily="50" charset="-128"/>
              </a:rPr>
              <a:t>9</a:t>
            </a:r>
            <a:r>
              <a:rPr lang="ja-JP" altLang="en-US" dirty="0">
                <a:latin typeface="メイリオ" panose="020B0604030504040204" pitchFamily="50" charset="-128"/>
                <a:ea typeface="メイリオ" panose="020B0604030504040204" pitchFamily="50" charset="-128"/>
              </a:rPr>
              <a:t>日、</a:t>
            </a:r>
            <a:r>
              <a:rPr lang="en-US" altLang="ja-JP" dirty="0">
                <a:latin typeface="メイリオ" panose="020B0604030504040204" pitchFamily="50" charset="-128"/>
                <a:ea typeface="メイリオ" panose="020B0604030504040204" pitchFamily="50" charset="-128"/>
              </a:rPr>
              <a:t>1</a:t>
            </a:r>
            <a:r>
              <a:rPr lang="ja-JP" altLang="en-US" dirty="0">
                <a:latin typeface="メイリオ" panose="020B0604030504040204" pitchFamily="50" charset="-128"/>
                <a:ea typeface="メイリオ" panose="020B0604030504040204" pitchFamily="50" charset="-128"/>
              </a:rPr>
              <a:t>月</a:t>
            </a:r>
            <a:r>
              <a:rPr lang="en-US" altLang="ja-JP" dirty="0">
                <a:latin typeface="メイリオ" panose="020B0604030504040204" pitchFamily="50" charset="-128"/>
                <a:ea typeface="メイリオ" panose="020B0604030504040204" pitchFamily="50" charset="-128"/>
              </a:rPr>
              <a:t>13</a:t>
            </a:r>
            <a:r>
              <a:rPr lang="ja-JP" altLang="en-US" dirty="0">
                <a:latin typeface="メイリオ" panose="020B0604030504040204" pitchFamily="50" charset="-128"/>
                <a:ea typeface="メイリオ" panose="020B0604030504040204" pitchFamily="50" charset="-128"/>
              </a:rPr>
              <a:t>日放送後、収録動画公開</a:t>
            </a:r>
          </a:p>
        </p:txBody>
      </p:sp>
      <p:pic>
        <p:nvPicPr>
          <p:cNvPr id="6149" name="Picture 5">
            <a:extLst>
              <a:ext uri="{FF2B5EF4-FFF2-40B4-BE49-F238E27FC236}">
                <a16:creationId xmlns:a16="http://schemas.microsoft.com/office/drawing/2014/main" id="{59D03E75-328E-47A3-ADCC-7F6B8074E7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190" y="3694848"/>
            <a:ext cx="7152874" cy="2980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17">
            <a:extLst>
              <a:ext uri="{FF2B5EF4-FFF2-40B4-BE49-F238E27FC236}">
                <a16:creationId xmlns:a16="http://schemas.microsoft.com/office/drawing/2014/main" id="{DDA14334-9428-448D-8616-3A66BAE15543}"/>
              </a:ext>
            </a:extLst>
          </p:cNvPr>
          <p:cNvPicPr>
            <a:picLocks noChangeAspect="1"/>
          </p:cNvPicPr>
          <p:nvPr/>
        </p:nvPicPr>
        <p:blipFill rotWithShape="1">
          <a:blip r:embed="rId6">
            <a:extLst>
              <a:ext uri="{28A0092B-C50C-407E-A947-70E740481C1C}">
                <a14:useLocalDpi xmlns:a14="http://schemas.microsoft.com/office/drawing/2010/main" val="0"/>
              </a:ext>
            </a:extLst>
          </a:blip>
          <a:srcRect l="48042" r="5339"/>
          <a:stretch/>
        </p:blipFill>
        <p:spPr>
          <a:xfrm>
            <a:off x="8162588" y="3372642"/>
            <a:ext cx="3344176" cy="2884555"/>
          </a:xfrm>
          <a:prstGeom prst="rect">
            <a:avLst/>
          </a:prstGeom>
        </p:spPr>
      </p:pic>
      <p:sp>
        <p:nvSpPr>
          <p:cNvPr id="19" name="テキスト ボックス 18">
            <a:extLst>
              <a:ext uri="{FF2B5EF4-FFF2-40B4-BE49-F238E27FC236}">
                <a16:creationId xmlns:a16="http://schemas.microsoft.com/office/drawing/2014/main" id="{CB8961B4-E23F-4697-B5E7-1DCF3D7CE348}"/>
              </a:ext>
            </a:extLst>
          </p:cNvPr>
          <p:cNvSpPr txBox="1"/>
          <p:nvPr/>
        </p:nvSpPr>
        <p:spPr>
          <a:xfrm>
            <a:off x="7532752" y="6257197"/>
            <a:ext cx="4809858" cy="535403"/>
          </a:xfrm>
          <a:prstGeom prst="rect">
            <a:avLst/>
          </a:prstGeom>
          <a:noFill/>
        </p:spPr>
        <p:txBody>
          <a:bodyPr wrap="square">
            <a:spAutoFit/>
          </a:bodyPr>
          <a:lstStyle/>
          <a:p>
            <a:pPr indent="533400" algn="just">
              <a:lnSpc>
                <a:spcPts val="1700"/>
              </a:lnSpc>
            </a:pPr>
            <a:r>
              <a:rPr lang="ja-JP" altLang="ja-JP" sz="16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☆ラジオ番組収録の様子を撮影した動画</a:t>
            </a:r>
            <a:endParaRPr lang="en-US" altLang="ja-JP" sz="16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indent="533400" algn="just">
              <a:lnSpc>
                <a:spcPts val="1700"/>
              </a:lnSpc>
            </a:pPr>
            <a:r>
              <a:rPr lang="ja-JP" altLang="en-US" sz="16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公式</a:t>
            </a:r>
            <a:r>
              <a:rPr lang="en-US" altLang="ja-JP" sz="16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YouTube</a:t>
            </a:r>
            <a:r>
              <a:rPr lang="ja-JP" altLang="en-US" sz="16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で公開</a:t>
            </a:r>
            <a:endPar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7573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26F112-CCC8-4559-8524-F9060812F343}"/>
              </a:ext>
            </a:extLst>
          </p:cNvPr>
          <p:cNvSpPr>
            <a:spLocks noGrp="1"/>
          </p:cNvSpPr>
          <p:nvPr>
            <p:ph type="title"/>
          </p:nvPr>
        </p:nvSpPr>
        <p:spPr/>
        <p:txBody>
          <a:bodyPr/>
          <a:lstStyle/>
          <a:p>
            <a:endParaRPr kumimoji="1" lang="ja-JP" altLang="en-US" dirty="0"/>
          </a:p>
        </p:txBody>
      </p:sp>
      <p:graphicFrame>
        <p:nvGraphicFramePr>
          <p:cNvPr id="6" name="コンテンツ プレースホルダー 5">
            <a:extLst>
              <a:ext uri="{FF2B5EF4-FFF2-40B4-BE49-F238E27FC236}">
                <a16:creationId xmlns:a16="http://schemas.microsoft.com/office/drawing/2014/main" id="{CE659A27-231C-40B2-886C-F28EC8171EBF}"/>
              </a:ext>
            </a:extLst>
          </p:cNvPr>
          <p:cNvGraphicFramePr>
            <a:graphicFrameLocks noGrp="1"/>
          </p:cNvGraphicFramePr>
          <p:nvPr>
            <p:ph idx="1"/>
            <p:extLst>
              <p:ext uri="{D42A27DB-BD31-4B8C-83A1-F6EECF244321}">
                <p14:modId xmlns:p14="http://schemas.microsoft.com/office/powerpoint/2010/main" val="3394208950"/>
              </p:ext>
            </p:extLst>
          </p:nvPr>
        </p:nvGraphicFramePr>
        <p:xfrm>
          <a:off x="157164" y="601360"/>
          <a:ext cx="11644313" cy="6065516"/>
        </p:xfrm>
        <a:graphic>
          <a:graphicData uri="http://schemas.openxmlformats.org/drawingml/2006/table">
            <a:tbl>
              <a:tblPr>
                <a:tableStyleId>{5C22544A-7EE6-4342-B048-85BDC9FD1C3A}</a:tableStyleId>
              </a:tblPr>
              <a:tblGrid>
                <a:gridCol w="5257801">
                  <a:extLst>
                    <a:ext uri="{9D8B030D-6E8A-4147-A177-3AD203B41FA5}">
                      <a16:colId xmlns:a16="http://schemas.microsoft.com/office/drawing/2014/main" val="1859038834"/>
                    </a:ext>
                  </a:extLst>
                </a:gridCol>
                <a:gridCol w="5757863">
                  <a:extLst>
                    <a:ext uri="{9D8B030D-6E8A-4147-A177-3AD203B41FA5}">
                      <a16:colId xmlns:a16="http://schemas.microsoft.com/office/drawing/2014/main" val="150130878"/>
                    </a:ext>
                  </a:extLst>
                </a:gridCol>
                <a:gridCol w="628649">
                  <a:extLst>
                    <a:ext uri="{9D8B030D-6E8A-4147-A177-3AD203B41FA5}">
                      <a16:colId xmlns:a16="http://schemas.microsoft.com/office/drawing/2014/main" val="995279798"/>
                    </a:ext>
                  </a:extLst>
                </a:gridCol>
              </a:tblGrid>
              <a:tr h="563498">
                <a:tc>
                  <a:txBody>
                    <a:bodyPr/>
                    <a:lstStyle/>
                    <a:p>
                      <a:pPr algn="l" fontAlgn="ctr"/>
                      <a:r>
                        <a:rPr lang="ja-JP" altLang="en-US" sz="1800" b="1" u="none" strike="noStrike" dirty="0">
                          <a:ln cmpd="sng">
                            <a:solidFill>
                              <a:schemeClr val="bg1"/>
                            </a:solidFill>
                          </a:ln>
                          <a:solidFill>
                            <a:schemeClr val="bg1"/>
                          </a:solidFill>
                          <a:effectLst/>
                          <a:latin typeface="メイリオ" panose="020B0604030504040204" pitchFamily="50" charset="-128"/>
                          <a:ea typeface="メイリオ" panose="020B0604030504040204" pitchFamily="50" charset="-128"/>
                        </a:rPr>
                        <a:t>　　●ラジオ公開収録について、率直な感想</a:t>
                      </a:r>
                      <a:endParaRPr lang="ja-JP" altLang="en-US" sz="1800" b="1" i="0" u="none" strike="noStrike" dirty="0">
                        <a:ln cmpd="sng">
                          <a:solidFill>
                            <a:schemeClr val="bg1"/>
                          </a:solidFill>
                        </a:ln>
                        <a:solidFill>
                          <a:schemeClr val="bg1"/>
                        </a:solidFill>
                        <a:effectLst/>
                        <a:latin typeface="メイリオ" panose="020B0604030504040204" pitchFamily="50" charset="-128"/>
                        <a:ea typeface="メイリオ" panose="020B0604030504040204" pitchFamily="50" charset="-128"/>
                      </a:endParaRPr>
                    </a:p>
                  </a:txBody>
                  <a:tcPr marL="6399" marR="6399" marT="6399" marB="0" anchor="ctr">
                    <a:solidFill>
                      <a:schemeClr val="accent1"/>
                    </a:solidFill>
                  </a:tcPr>
                </a:tc>
                <a:tc>
                  <a:txBody>
                    <a:bodyPr/>
                    <a:lstStyle/>
                    <a:p>
                      <a:pPr algn="l" fontAlgn="ctr"/>
                      <a:r>
                        <a:rPr lang="ja-JP" altLang="en-US" sz="1800" b="1" u="none" strike="noStrike" dirty="0">
                          <a:ln cmpd="sng">
                            <a:solidFill>
                              <a:schemeClr val="bg1"/>
                            </a:solidFill>
                          </a:ln>
                          <a:solidFill>
                            <a:schemeClr val="bg1"/>
                          </a:solidFill>
                          <a:effectLst/>
                          <a:latin typeface="メイリオ" panose="020B0604030504040204" pitchFamily="50" charset="-128"/>
                          <a:ea typeface="メイリオ" panose="020B0604030504040204" pitchFamily="50" charset="-128"/>
                        </a:rPr>
                        <a:t>　●「福祉」「介護」の仕事についてご意見・ご感想</a:t>
                      </a:r>
                      <a:endParaRPr lang="ja-JP" altLang="en-US" sz="1800" b="1" i="0" u="none" strike="noStrike" dirty="0">
                        <a:ln cmpd="sng">
                          <a:solidFill>
                            <a:schemeClr val="bg1"/>
                          </a:solidFill>
                        </a:ln>
                        <a:solidFill>
                          <a:schemeClr val="bg1"/>
                        </a:solidFill>
                        <a:effectLst/>
                        <a:latin typeface="メイリオ" panose="020B0604030504040204" pitchFamily="50" charset="-128"/>
                        <a:ea typeface="メイリオ" panose="020B0604030504040204" pitchFamily="50" charset="-128"/>
                      </a:endParaRPr>
                    </a:p>
                  </a:txBody>
                  <a:tcPr marL="6399" marR="6399" marT="6399" marB="0" anchor="ctr">
                    <a:solidFill>
                      <a:schemeClr val="accent1"/>
                    </a:solidFill>
                  </a:tcPr>
                </a:tc>
                <a:tc>
                  <a:txBody>
                    <a:bodyPr/>
                    <a:lstStyle/>
                    <a:p>
                      <a:pPr algn="ctr" fontAlgn="ctr"/>
                      <a:r>
                        <a:rPr lang="ja-JP" altLang="en-US" sz="1400" b="0" u="none" strike="noStrike" dirty="0">
                          <a:ln cmpd="sng">
                            <a:solidFill>
                              <a:schemeClr val="tx1"/>
                            </a:solidFill>
                          </a:ln>
                          <a:solidFill>
                            <a:schemeClr val="tx2"/>
                          </a:solidFill>
                          <a:effectLst/>
                          <a:latin typeface="メイリオ" panose="020B0604030504040204" pitchFamily="50" charset="-128"/>
                          <a:ea typeface="メイリオ" panose="020B0604030504040204" pitchFamily="50" charset="-128"/>
                        </a:rPr>
                        <a:t>年代</a:t>
                      </a:r>
                      <a:endParaRPr lang="ja-JP" altLang="en-US" sz="1400" b="0" i="0" u="none" strike="noStrike" dirty="0">
                        <a:ln cmpd="sng">
                          <a:solidFill>
                            <a:schemeClr val="tx1"/>
                          </a:solidFill>
                        </a:ln>
                        <a:solidFill>
                          <a:schemeClr val="tx2"/>
                        </a:solidFill>
                        <a:effectLst/>
                        <a:latin typeface="メイリオ" panose="020B0604030504040204" pitchFamily="50" charset="-128"/>
                        <a:ea typeface="メイリオ" panose="020B0604030504040204" pitchFamily="50" charset="-128"/>
                      </a:endParaRPr>
                    </a:p>
                  </a:txBody>
                  <a:tcPr marL="6399" marR="6399" marT="6399" marB="0" anchor="ctr">
                    <a:solidFill>
                      <a:schemeClr val="accent1">
                        <a:tint val="20000"/>
                      </a:schemeClr>
                    </a:solidFill>
                  </a:tcPr>
                </a:tc>
                <a:extLst>
                  <a:ext uri="{0D108BD9-81ED-4DB2-BD59-A6C34878D82A}">
                    <a16:rowId xmlns:a16="http://schemas.microsoft.com/office/drawing/2014/main" val="110196400"/>
                  </a:ext>
                </a:extLst>
              </a:tr>
              <a:tr h="1343090">
                <a:tc>
                  <a:txBody>
                    <a:bodyPr/>
                    <a:lstStyle/>
                    <a:p>
                      <a:pPr algn="l" fontAlgn="ctr"/>
                      <a:r>
                        <a:rPr lang="ja-JP" altLang="en-US" sz="1600" u="none" strike="noStrike" dirty="0">
                          <a:ln cmpd="sng">
                            <a:noFill/>
                          </a:ln>
                          <a:effectLst/>
                          <a:latin typeface="メイリオ" panose="020B0604030504040204" pitchFamily="50" charset="-128"/>
                          <a:ea typeface="メイリオ" panose="020B0604030504040204" pitchFamily="50" charset="-128"/>
                        </a:rPr>
                        <a:t>ダイレクトに制作現場の様子が理解できてよかったです。個性が良くわかり、いつも声だけ聴いている方々にはなかなか伝わらないものがあるので、こういう機会は大変良いと思います。</a:t>
                      </a:r>
                      <a:endParaRPr lang="ja-JP" altLang="en-US" sz="1600" b="0" i="0" u="none" strike="noStrike" dirty="0">
                        <a:ln cmpd="sng">
                          <a:noFill/>
                        </a:ln>
                        <a:solidFill>
                          <a:srgbClr val="000000"/>
                        </a:solidFill>
                        <a:effectLst/>
                        <a:latin typeface="メイリオ" panose="020B0604030504040204" pitchFamily="50" charset="-128"/>
                        <a:ea typeface="メイリオ" panose="020B0604030504040204" pitchFamily="50" charset="-128"/>
                      </a:endParaRPr>
                    </a:p>
                  </a:txBody>
                  <a:tcPr marL="6399" marR="6399" marT="6399" marB="0" anchor="ctr"/>
                </a:tc>
                <a:tc>
                  <a:txBody>
                    <a:bodyPr/>
                    <a:lstStyle/>
                    <a:p>
                      <a:pPr algn="l" fontAlgn="ctr"/>
                      <a:r>
                        <a:rPr lang="ja-JP" altLang="en-US" sz="1600" u="none" strike="noStrike" dirty="0">
                          <a:ln cmpd="sng">
                            <a:noFill/>
                          </a:ln>
                          <a:effectLst/>
                          <a:latin typeface="メイリオ" panose="020B0604030504040204" pitchFamily="50" charset="-128"/>
                          <a:ea typeface="メイリオ" panose="020B0604030504040204" pitchFamily="50" charset="-128"/>
                        </a:rPr>
                        <a:t>自分にも関わるものだと思っていても、その時に備えて心構えが心配なことばかりの部分を自分で学習できるのもきっかけのひとつでした。</a:t>
                      </a:r>
                      <a:endParaRPr lang="ja-JP" altLang="en-US" sz="1600" b="0" i="0" u="none" strike="noStrike" dirty="0">
                        <a:ln cmpd="sng">
                          <a:noFill/>
                        </a:ln>
                        <a:solidFill>
                          <a:srgbClr val="000000"/>
                        </a:solidFill>
                        <a:effectLst/>
                        <a:latin typeface="メイリオ" panose="020B0604030504040204" pitchFamily="50" charset="-128"/>
                        <a:ea typeface="メイリオ" panose="020B0604030504040204" pitchFamily="50" charset="-128"/>
                      </a:endParaRPr>
                    </a:p>
                  </a:txBody>
                  <a:tcPr marL="6399" marR="6399" marT="6399" marB="0" anchor="ctr"/>
                </a:tc>
                <a:tc>
                  <a:txBody>
                    <a:bodyPr/>
                    <a:lstStyle/>
                    <a:p>
                      <a:pPr algn="ctr" fontAlgn="ctr"/>
                      <a:r>
                        <a:rPr lang="ja-JP" altLang="en-US" sz="1400" u="none" strike="noStrike" dirty="0">
                          <a:ln cmpd="sng">
                            <a:noFill/>
                          </a:ln>
                          <a:effectLst/>
                          <a:latin typeface="メイリオ" panose="020B0604030504040204" pitchFamily="50" charset="-128"/>
                          <a:ea typeface="メイリオ" panose="020B0604030504040204" pitchFamily="50" charset="-128"/>
                        </a:rPr>
                        <a:t>５０代</a:t>
                      </a:r>
                      <a:endParaRPr lang="ja-JP" altLang="en-US" sz="1400" b="0" i="0" u="none" strike="noStrike" dirty="0">
                        <a:ln cmpd="sng">
                          <a:noFill/>
                        </a:ln>
                        <a:solidFill>
                          <a:srgbClr val="000000"/>
                        </a:solidFill>
                        <a:effectLst/>
                        <a:latin typeface="メイリオ" panose="020B0604030504040204" pitchFamily="50" charset="-128"/>
                        <a:ea typeface="メイリオ" panose="020B0604030504040204" pitchFamily="50" charset="-128"/>
                      </a:endParaRPr>
                    </a:p>
                  </a:txBody>
                  <a:tcPr marL="6399" marR="6399" marT="6399" marB="0" anchor="ctr"/>
                </a:tc>
                <a:extLst>
                  <a:ext uri="{0D108BD9-81ED-4DB2-BD59-A6C34878D82A}">
                    <a16:rowId xmlns:a16="http://schemas.microsoft.com/office/drawing/2014/main" val="2350483067"/>
                  </a:ext>
                </a:extLst>
              </a:tr>
              <a:tr h="857250">
                <a:tc>
                  <a:txBody>
                    <a:bodyPr/>
                    <a:lstStyle/>
                    <a:p>
                      <a:pPr algn="l" fontAlgn="ctr"/>
                      <a:r>
                        <a:rPr lang="ja-JP" altLang="en-US" sz="1600" u="none" strike="noStrike" dirty="0">
                          <a:ln cmpd="sng">
                            <a:noFill/>
                          </a:ln>
                          <a:effectLst/>
                          <a:latin typeface="メイリオ" panose="020B0604030504040204" pitchFamily="50" charset="-128"/>
                          <a:ea typeface="メイリオ" panose="020B0604030504040204" pitchFamily="50" charset="-128"/>
                        </a:rPr>
                        <a:t>岡山中央福祉会の岡村さんのお話には、涙が出そうになりました。</a:t>
                      </a:r>
                      <a:endParaRPr lang="ja-JP" altLang="en-US" sz="1600" b="0" i="0" u="none" strike="noStrike" dirty="0">
                        <a:ln cmpd="sng">
                          <a:noFill/>
                        </a:ln>
                        <a:solidFill>
                          <a:srgbClr val="000000"/>
                        </a:solidFill>
                        <a:effectLst/>
                        <a:latin typeface="メイリオ" panose="020B0604030504040204" pitchFamily="50" charset="-128"/>
                        <a:ea typeface="メイリオ" panose="020B0604030504040204" pitchFamily="50" charset="-128"/>
                      </a:endParaRPr>
                    </a:p>
                  </a:txBody>
                  <a:tcPr marL="6399" marR="6399" marT="6399" marB="0" anchor="ctr"/>
                </a:tc>
                <a:tc>
                  <a:txBody>
                    <a:bodyPr/>
                    <a:lstStyle/>
                    <a:p>
                      <a:pPr algn="l" fontAlgn="ctr"/>
                      <a:r>
                        <a:rPr lang="ja-JP" altLang="en-US" sz="1600" u="none" strike="noStrike" dirty="0">
                          <a:ln cmpd="sng">
                            <a:noFill/>
                          </a:ln>
                          <a:effectLst/>
                          <a:latin typeface="メイリオ" panose="020B0604030504040204" pitchFamily="50" charset="-128"/>
                          <a:ea typeface="メイリオ" panose="020B0604030504040204" pitchFamily="50" charset="-128"/>
                        </a:rPr>
                        <a:t>お客様</a:t>
                      </a:r>
                      <a:r>
                        <a:rPr lang="en-US" altLang="ja-JP" sz="1600" u="none" strike="noStrike" dirty="0">
                          <a:ln cmpd="sng">
                            <a:noFill/>
                          </a:ln>
                          <a:effectLst/>
                          <a:latin typeface="メイリオ" panose="020B0604030504040204" pitchFamily="50" charset="-128"/>
                          <a:ea typeface="メイリオ" panose="020B0604030504040204" pitchFamily="50" charset="-128"/>
                        </a:rPr>
                        <a:t>(</a:t>
                      </a:r>
                      <a:r>
                        <a:rPr lang="ja-JP" altLang="en-US" sz="1600" u="none" strike="noStrike" dirty="0">
                          <a:ln cmpd="sng">
                            <a:noFill/>
                          </a:ln>
                          <a:effectLst/>
                          <a:latin typeface="メイリオ" panose="020B0604030504040204" pitchFamily="50" charset="-128"/>
                          <a:ea typeface="メイリオ" panose="020B0604030504040204" pitchFamily="50" charset="-128"/>
                        </a:rPr>
                        <a:t>利用者様）に家族のように思ってもらえたり、「ありがとう」と言ってもらえるのは、他にはない魅力だと思います。</a:t>
                      </a:r>
                      <a:endParaRPr lang="ja-JP" altLang="en-US" sz="1600" b="0" i="0" u="none" strike="noStrike" dirty="0">
                        <a:ln cmpd="sng">
                          <a:noFill/>
                        </a:ln>
                        <a:solidFill>
                          <a:srgbClr val="000000"/>
                        </a:solidFill>
                        <a:effectLst/>
                        <a:latin typeface="メイリオ" panose="020B0604030504040204" pitchFamily="50" charset="-128"/>
                        <a:ea typeface="メイリオ" panose="020B0604030504040204" pitchFamily="50" charset="-128"/>
                      </a:endParaRPr>
                    </a:p>
                  </a:txBody>
                  <a:tcPr marL="6399" marR="6399" marT="6399" marB="0" anchor="ctr"/>
                </a:tc>
                <a:tc>
                  <a:txBody>
                    <a:bodyPr/>
                    <a:lstStyle/>
                    <a:p>
                      <a:pPr algn="ctr" fontAlgn="ctr"/>
                      <a:r>
                        <a:rPr lang="ja-JP" altLang="en-US" sz="1400" u="none" strike="noStrike" dirty="0">
                          <a:ln cmpd="sng">
                            <a:noFill/>
                          </a:ln>
                          <a:effectLst/>
                          <a:latin typeface="メイリオ" panose="020B0604030504040204" pitchFamily="50" charset="-128"/>
                          <a:ea typeface="メイリオ" panose="020B0604030504040204" pitchFamily="50" charset="-128"/>
                        </a:rPr>
                        <a:t>４０代</a:t>
                      </a:r>
                      <a:endParaRPr lang="ja-JP" altLang="en-US" sz="1400" b="0" i="0" u="none" strike="noStrike" dirty="0">
                        <a:ln cmpd="sng">
                          <a:noFill/>
                        </a:ln>
                        <a:solidFill>
                          <a:srgbClr val="000000"/>
                        </a:solidFill>
                        <a:effectLst/>
                        <a:latin typeface="メイリオ" panose="020B0604030504040204" pitchFamily="50" charset="-128"/>
                        <a:ea typeface="メイリオ" panose="020B0604030504040204" pitchFamily="50" charset="-128"/>
                      </a:endParaRPr>
                    </a:p>
                  </a:txBody>
                  <a:tcPr marL="6399" marR="6399" marT="6399" marB="0" anchor="ctr"/>
                </a:tc>
                <a:extLst>
                  <a:ext uri="{0D108BD9-81ED-4DB2-BD59-A6C34878D82A}">
                    <a16:rowId xmlns:a16="http://schemas.microsoft.com/office/drawing/2014/main" val="601765674"/>
                  </a:ext>
                </a:extLst>
              </a:tr>
              <a:tr h="2057400">
                <a:tc>
                  <a:txBody>
                    <a:bodyPr/>
                    <a:lstStyle/>
                    <a:p>
                      <a:pPr algn="l" fontAlgn="ctr"/>
                      <a:r>
                        <a:rPr lang="ja-JP" altLang="en-US" sz="1600" u="none" strike="noStrike" dirty="0">
                          <a:ln cmpd="sng">
                            <a:noFill/>
                          </a:ln>
                          <a:effectLst/>
                          <a:latin typeface="メイリオ" panose="020B0604030504040204" pitchFamily="50" charset="-128"/>
                          <a:ea typeface="メイリオ" panose="020B0604030504040204" pitchFamily="50" charset="-128"/>
                        </a:rPr>
                        <a:t>なかなか聞けない介護・福祉に実際に関わっている方の生の声を知ることができて、とても良かったです。みなさん、とても生き生きと話をされていて、魅力のある仕事だということが伝わりました。自分ももっと介護・福祉に関心を持たないとと思いました。</a:t>
                      </a:r>
                      <a:endParaRPr lang="ja-JP" altLang="en-US" sz="1600" b="0" i="0" u="none" strike="noStrike" dirty="0">
                        <a:ln cmpd="sng">
                          <a:noFill/>
                        </a:ln>
                        <a:solidFill>
                          <a:srgbClr val="000000"/>
                        </a:solidFill>
                        <a:effectLst/>
                        <a:latin typeface="メイリオ" panose="020B0604030504040204" pitchFamily="50" charset="-128"/>
                        <a:ea typeface="メイリオ" panose="020B0604030504040204" pitchFamily="50" charset="-128"/>
                      </a:endParaRPr>
                    </a:p>
                  </a:txBody>
                  <a:tcPr marL="6399" marR="6399" marT="6399" marB="0" anchor="ctr"/>
                </a:tc>
                <a:tc>
                  <a:txBody>
                    <a:bodyPr/>
                    <a:lstStyle/>
                    <a:p>
                      <a:pPr algn="l" fontAlgn="ctr"/>
                      <a:r>
                        <a:rPr lang="ja-JP" altLang="en-US" sz="1600" u="none" strike="noStrike" dirty="0">
                          <a:ln cmpd="sng">
                            <a:noFill/>
                          </a:ln>
                          <a:effectLst/>
                          <a:latin typeface="メイリオ" panose="020B0604030504040204" pitchFamily="50" charset="-128"/>
                          <a:ea typeface="メイリオ" panose="020B0604030504040204" pitchFamily="50" charset="-128"/>
                        </a:rPr>
                        <a:t>高齢化社会において、絶対に必要なとても大事な仕事だと思います。その割には、社会的、経済的な立場が弱いというイメージがあります。正直、自分にできるかと考えても即答ができかねます。なので、今回のようなイベントや啓発活動等、地道な活動によって、社会の認識を変えていくことは非常に重要だと思いました。同時に自分にも関係のあることとして、関心を深めたいと思います。</a:t>
                      </a:r>
                      <a:endParaRPr lang="ja-JP" altLang="en-US" sz="1600" b="0" i="0" u="none" strike="noStrike" dirty="0">
                        <a:ln cmpd="sng">
                          <a:noFill/>
                        </a:ln>
                        <a:solidFill>
                          <a:srgbClr val="000000"/>
                        </a:solidFill>
                        <a:effectLst/>
                        <a:latin typeface="メイリオ" panose="020B0604030504040204" pitchFamily="50" charset="-128"/>
                        <a:ea typeface="メイリオ" panose="020B0604030504040204" pitchFamily="50" charset="-128"/>
                      </a:endParaRPr>
                    </a:p>
                  </a:txBody>
                  <a:tcPr marL="6399" marR="6399" marT="6399" marB="0" anchor="ctr"/>
                </a:tc>
                <a:tc>
                  <a:txBody>
                    <a:bodyPr/>
                    <a:lstStyle/>
                    <a:p>
                      <a:pPr algn="ctr" fontAlgn="ctr"/>
                      <a:r>
                        <a:rPr lang="ja-JP" altLang="en-US" sz="1400" u="none" strike="noStrike" dirty="0">
                          <a:ln cmpd="sng">
                            <a:noFill/>
                          </a:ln>
                          <a:effectLst/>
                          <a:latin typeface="メイリオ" panose="020B0604030504040204" pitchFamily="50" charset="-128"/>
                          <a:ea typeface="メイリオ" panose="020B0604030504040204" pitchFamily="50" charset="-128"/>
                        </a:rPr>
                        <a:t>５０代</a:t>
                      </a:r>
                      <a:endParaRPr lang="ja-JP" altLang="en-US" sz="1400" b="0" i="0" u="none" strike="noStrike" dirty="0">
                        <a:ln cmpd="sng">
                          <a:noFill/>
                        </a:ln>
                        <a:solidFill>
                          <a:srgbClr val="000000"/>
                        </a:solidFill>
                        <a:effectLst/>
                        <a:latin typeface="メイリオ" panose="020B0604030504040204" pitchFamily="50" charset="-128"/>
                        <a:ea typeface="メイリオ" panose="020B0604030504040204" pitchFamily="50" charset="-128"/>
                      </a:endParaRPr>
                    </a:p>
                  </a:txBody>
                  <a:tcPr marL="6399" marR="6399" marT="6399" marB="0" anchor="ctr"/>
                </a:tc>
                <a:extLst>
                  <a:ext uri="{0D108BD9-81ED-4DB2-BD59-A6C34878D82A}">
                    <a16:rowId xmlns:a16="http://schemas.microsoft.com/office/drawing/2014/main" val="2461599561"/>
                  </a:ext>
                </a:extLst>
              </a:tr>
              <a:tr h="1244278">
                <a:tc>
                  <a:txBody>
                    <a:bodyPr/>
                    <a:lstStyle/>
                    <a:p>
                      <a:pPr algn="l" fontAlgn="ctr"/>
                      <a:r>
                        <a:rPr lang="ja-JP" altLang="en-US" sz="1600" u="none" strike="noStrike">
                          <a:ln cmpd="sng">
                            <a:noFill/>
                          </a:ln>
                          <a:effectLst/>
                          <a:latin typeface="メイリオ" panose="020B0604030504040204" pitchFamily="50" charset="-128"/>
                          <a:ea typeface="メイリオ" panose="020B0604030504040204" pitchFamily="50" charset="-128"/>
                        </a:rPr>
                        <a:t>公開収録の妨げにならないように、気をつけているのも結構緊張しました。実際に現場で業務に従事している方々のお話が聞けて、良い機会になりました。</a:t>
                      </a:r>
                      <a:endParaRPr lang="ja-JP" altLang="en-US" sz="1600" b="0" i="0" u="none" strike="noStrike">
                        <a:ln cmpd="sng">
                          <a:noFill/>
                        </a:ln>
                        <a:solidFill>
                          <a:srgbClr val="000000"/>
                        </a:solidFill>
                        <a:effectLst/>
                        <a:latin typeface="メイリオ" panose="020B0604030504040204" pitchFamily="50" charset="-128"/>
                        <a:ea typeface="メイリオ" panose="020B0604030504040204" pitchFamily="50" charset="-128"/>
                      </a:endParaRPr>
                    </a:p>
                  </a:txBody>
                  <a:tcPr marL="6399" marR="6399" marT="6399" marB="0" anchor="ctr"/>
                </a:tc>
                <a:tc>
                  <a:txBody>
                    <a:bodyPr/>
                    <a:lstStyle/>
                    <a:p>
                      <a:pPr algn="l" fontAlgn="ctr"/>
                      <a:r>
                        <a:rPr lang="ja-JP" altLang="en-US" sz="1600" u="none" strike="noStrike" dirty="0">
                          <a:ln cmpd="sng">
                            <a:noFill/>
                          </a:ln>
                          <a:effectLst/>
                          <a:latin typeface="メイリオ" panose="020B0604030504040204" pitchFamily="50" charset="-128"/>
                          <a:ea typeface="メイリオ" panose="020B0604030504040204" pitchFamily="50" charset="-128"/>
                        </a:rPr>
                        <a:t>以前は、自分はあまり関係がないものと思っていましたが、両親がだんだん年をとってきて、足が不自由になってきており、実際に、補助が必要な状況になっているため、介護というものが身近になってきています。現場の職員さんの声が参考になります。</a:t>
                      </a:r>
                      <a:endParaRPr lang="ja-JP" altLang="en-US" sz="1600" b="0" i="0" u="none" strike="noStrike" dirty="0">
                        <a:ln cmpd="sng">
                          <a:noFill/>
                        </a:ln>
                        <a:solidFill>
                          <a:srgbClr val="000000"/>
                        </a:solidFill>
                        <a:effectLst/>
                        <a:latin typeface="メイリオ" panose="020B0604030504040204" pitchFamily="50" charset="-128"/>
                        <a:ea typeface="メイリオ" panose="020B0604030504040204" pitchFamily="50" charset="-128"/>
                      </a:endParaRPr>
                    </a:p>
                  </a:txBody>
                  <a:tcPr marL="6399" marR="6399" marT="6399" marB="0" anchor="ctr"/>
                </a:tc>
                <a:tc>
                  <a:txBody>
                    <a:bodyPr/>
                    <a:lstStyle/>
                    <a:p>
                      <a:pPr algn="ctr" fontAlgn="ctr"/>
                      <a:r>
                        <a:rPr lang="ja-JP" altLang="en-US" sz="1400" u="none" strike="noStrike" dirty="0">
                          <a:ln cmpd="sng">
                            <a:noFill/>
                          </a:ln>
                          <a:effectLst/>
                          <a:latin typeface="メイリオ" panose="020B0604030504040204" pitchFamily="50" charset="-128"/>
                          <a:ea typeface="メイリオ" panose="020B0604030504040204" pitchFamily="50" charset="-128"/>
                        </a:rPr>
                        <a:t>５０代</a:t>
                      </a:r>
                      <a:endParaRPr lang="ja-JP" altLang="en-US" sz="1400" b="0" i="0" u="none" strike="noStrike" dirty="0">
                        <a:ln cmpd="sng">
                          <a:noFill/>
                        </a:ln>
                        <a:solidFill>
                          <a:srgbClr val="000000"/>
                        </a:solidFill>
                        <a:effectLst/>
                        <a:latin typeface="メイリオ" panose="020B0604030504040204" pitchFamily="50" charset="-128"/>
                        <a:ea typeface="メイリオ" panose="020B0604030504040204" pitchFamily="50" charset="-128"/>
                      </a:endParaRPr>
                    </a:p>
                  </a:txBody>
                  <a:tcPr marL="6399" marR="6399" marT="6399" marB="0" anchor="ctr"/>
                </a:tc>
                <a:extLst>
                  <a:ext uri="{0D108BD9-81ED-4DB2-BD59-A6C34878D82A}">
                    <a16:rowId xmlns:a16="http://schemas.microsoft.com/office/drawing/2014/main" val="2958213034"/>
                  </a:ext>
                </a:extLst>
              </a:tr>
            </a:tbl>
          </a:graphicData>
        </a:graphic>
      </p:graphicFrame>
      <p:sp>
        <p:nvSpPr>
          <p:cNvPr id="8" name="テキスト ボックス 7">
            <a:extLst>
              <a:ext uri="{FF2B5EF4-FFF2-40B4-BE49-F238E27FC236}">
                <a16:creationId xmlns:a16="http://schemas.microsoft.com/office/drawing/2014/main" id="{BA30DCF8-6361-4082-AD43-F20FC4C334CD}"/>
              </a:ext>
            </a:extLst>
          </p:cNvPr>
          <p:cNvSpPr txBox="1"/>
          <p:nvPr/>
        </p:nvSpPr>
        <p:spPr>
          <a:xfrm>
            <a:off x="157164" y="41959"/>
            <a:ext cx="12034836" cy="523220"/>
          </a:xfrm>
          <a:prstGeom prst="rect">
            <a:avLst/>
          </a:prstGeom>
          <a:noFill/>
        </p:spPr>
        <p:txBody>
          <a:bodyPr wrap="square">
            <a:spAutoFit/>
          </a:bodyPr>
          <a:lstStyle/>
          <a:p>
            <a:r>
              <a:rPr lang="en-US" altLang="ja-JP" sz="1400" b="1" dirty="0">
                <a:latin typeface="メイリオ" panose="020B0604030504040204" pitchFamily="50" charset="-128"/>
                <a:ea typeface="メイリオ" panose="020B0604030504040204" pitchFamily="50" charset="-128"/>
              </a:rPr>
              <a:t>Okayama</a:t>
            </a:r>
            <a:r>
              <a:rPr lang="ja-JP" altLang="en-US" sz="1400" b="1" dirty="0">
                <a:latin typeface="メイリオ" panose="020B0604030504040204" pitchFamily="50" charset="-128"/>
                <a:ea typeface="メイリオ" panose="020B0604030504040204" pitchFamily="50" charset="-128"/>
              </a:rPr>
              <a:t>福祉・介護魅力発信プロジェクト</a:t>
            </a:r>
            <a:r>
              <a:rPr lang="ja-JP" altLang="en-US" sz="2400" b="1" dirty="0">
                <a:latin typeface="メイリオ" panose="020B0604030504040204" pitchFamily="50" charset="-128"/>
                <a:ea typeface="メイリオ" panose="020B0604030504040204" pitchFamily="50" charset="-128"/>
              </a:rPr>
              <a:t>「萌乃の</a:t>
            </a:r>
            <a:r>
              <a:rPr lang="en-US" altLang="ja-JP" sz="2400" b="1" dirty="0">
                <a:latin typeface="メイリオ" panose="020B0604030504040204" pitchFamily="50" charset="-128"/>
                <a:ea typeface="メイリオ" panose="020B0604030504040204" pitchFamily="50" charset="-128"/>
              </a:rPr>
              <a:t>smile radio</a:t>
            </a:r>
            <a:r>
              <a:rPr lang="ja-JP" altLang="en-US" sz="2400" b="1" dirty="0">
                <a:latin typeface="メイリオ" panose="020B0604030504040204" pitchFamily="50" charset="-128"/>
                <a:ea typeface="メイリオ" panose="020B0604030504040204" pitchFamily="50" charset="-128"/>
              </a:rPr>
              <a:t>」公開収録　</a:t>
            </a:r>
            <a:r>
              <a:rPr lang="ja-JP" altLang="en-US" sz="2800" b="1" dirty="0">
                <a:latin typeface="メイリオ" panose="020B0604030504040204" pitchFamily="50" charset="-128"/>
                <a:ea typeface="メイリオ" panose="020B0604030504040204" pitchFamily="50" charset="-128"/>
              </a:rPr>
              <a:t>参加者の感想</a:t>
            </a:r>
            <a:r>
              <a:rPr lang="ja-JP" altLang="en-US" sz="2000" b="1" dirty="0">
                <a:latin typeface="メイリオ" panose="020B0604030504040204" pitchFamily="50" charset="-128"/>
                <a:ea typeface="メイリオ" panose="020B0604030504040204" pitchFamily="50" charset="-128"/>
              </a:rPr>
              <a:t>（抜粋）</a:t>
            </a:r>
          </a:p>
        </p:txBody>
      </p:sp>
    </p:spTree>
    <p:extLst>
      <p:ext uri="{BB962C8B-B14F-4D97-AF65-F5344CB8AC3E}">
        <p14:creationId xmlns:p14="http://schemas.microsoft.com/office/powerpoint/2010/main" val="2623507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81EF2602-B4A2-47E0-BCE3-E62BDDAA49CE}"/>
              </a:ext>
            </a:extLst>
          </p:cNvPr>
          <p:cNvSpPr txBox="1">
            <a:spLocks/>
          </p:cNvSpPr>
          <p:nvPr/>
        </p:nvSpPr>
        <p:spPr>
          <a:xfrm>
            <a:off x="990600" y="1978025"/>
            <a:ext cx="10515600" cy="24171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a:p>
          <a:p>
            <a:pPr marL="0" indent="0">
              <a:buFont typeface="Arial" panose="020B0604020202020204" pitchFamily="34" charset="0"/>
              <a:buNone/>
            </a:pPr>
            <a:endParaRPr lang="en-US" altLang="ja-JP"/>
          </a:p>
          <a:p>
            <a:pPr marL="0" indent="0">
              <a:buFont typeface="Arial" panose="020B0604020202020204" pitchFamily="34" charset="0"/>
              <a:buNone/>
            </a:pPr>
            <a:endParaRPr lang="ja-JP" altLang="en-US" dirty="0"/>
          </a:p>
        </p:txBody>
      </p:sp>
      <p:sp>
        <p:nvSpPr>
          <p:cNvPr id="17" name="テキスト ボックス 16">
            <a:extLst>
              <a:ext uri="{FF2B5EF4-FFF2-40B4-BE49-F238E27FC236}">
                <a16:creationId xmlns:a16="http://schemas.microsoft.com/office/drawing/2014/main" id="{781E41FB-D45C-471F-9115-3A065FFD1E35}"/>
              </a:ext>
            </a:extLst>
          </p:cNvPr>
          <p:cNvSpPr txBox="1"/>
          <p:nvPr/>
        </p:nvSpPr>
        <p:spPr>
          <a:xfrm>
            <a:off x="28575" y="557686"/>
            <a:ext cx="10515601" cy="348172"/>
          </a:xfrm>
          <a:prstGeom prst="rect">
            <a:avLst/>
          </a:prstGeom>
          <a:noFill/>
        </p:spPr>
        <p:txBody>
          <a:bodyPr wrap="square">
            <a:spAutoFit/>
          </a:bodyPr>
          <a:lstStyle/>
          <a:p>
            <a:pPr algn="just">
              <a:lnSpc>
                <a:spcPts val="1700"/>
              </a:lnSpc>
            </a:pPr>
            <a:r>
              <a:rPr lang="ja-JP" altLang="en-US" sz="2400" b="1" u="sng"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５）福祉・介護魅力発信広報啓発</a:t>
            </a:r>
            <a:r>
              <a:rPr lang="en-US" altLang="ja-JP" sz="2400" b="1" u="sng"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400" b="1" u="sng"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アウトリーチ型魅力発信</a:t>
            </a:r>
            <a:r>
              <a:rPr lang="en-US" altLang="ja-JP" sz="2400" b="1" u="sng"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a:t>
            </a:r>
            <a:endParaRPr lang="ja-JP" altLang="ja-JP" sz="2000" b="1" u="sng"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6" name="タイトル 1">
            <a:extLst>
              <a:ext uri="{FF2B5EF4-FFF2-40B4-BE49-F238E27FC236}">
                <a16:creationId xmlns:a16="http://schemas.microsoft.com/office/drawing/2014/main" id="{284A3853-424B-4139-B831-A648F38504E9}"/>
              </a:ext>
            </a:extLst>
          </p:cNvPr>
          <p:cNvSpPr txBox="1">
            <a:spLocks/>
          </p:cNvSpPr>
          <p:nvPr/>
        </p:nvSpPr>
        <p:spPr>
          <a:xfrm>
            <a:off x="-358242" y="1"/>
            <a:ext cx="6744755" cy="4378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dirty="0">
                <a:latin typeface="メイリオ" panose="020B0604030504040204" pitchFamily="50" charset="-128"/>
                <a:ea typeface="メイリオ" panose="020B0604030504040204" pitchFamily="50" charset="-128"/>
              </a:rPr>
              <a:t>令和５年度</a:t>
            </a:r>
            <a:r>
              <a:rPr lang="en-US" altLang="ja-JP" sz="1800" dirty="0">
                <a:latin typeface="メイリオ" panose="020B0604030504040204" pitchFamily="50" charset="-128"/>
                <a:ea typeface="メイリオ" panose="020B0604030504040204" pitchFamily="50" charset="-128"/>
              </a:rPr>
              <a:t>Okayama</a:t>
            </a:r>
            <a:r>
              <a:rPr lang="ja-JP" altLang="en-US" sz="1800" dirty="0">
                <a:latin typeface="メイリオ" panose="020B0604030504040204" pitchFamily="50" charset="-128"/>
                <a:ea typeface="メイリオ" panose="020B0604030504040204" pitchFamily="50" charset="-128"/>
              </a:rPr>
              <a:t>福祉・介護魅力発信プロジェクト</a:t>
            </a:r>
            <a:endParaRPr lang="en-US" altLang="ja-JP" sz="180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25F5EA61-5004-45EC-8F2D-47C0E502AD59}"/>
              </a:ext>
            </a:extLst>
          </p:cNvPr>
          <p:cNvSpPr txBox="1"/>
          <p:nvPr/>
        </p:nvSpPr>
        <p:spPr>
          <a:xfrm>
            <a:off x="114301" y="1062961"/>
            <a:ext cx="10915649" cy="461665"/>
          </a:xfrm>
          <a:prstGeom prst="rect">
            <a:avLst/>
          </a:prstGeom>
          <a:noFill/>
        </p:spPr>
        <p:txBody>
          <a:bodyPr wrap="square">
            <a:spAutoFit/>
          </a:bodyPr>
          <a:lstStyle/>
          <a:p>
            <a:r>
              <a:rPr lang="ja-JP" altLang="en-US" sz="2400" b="1" dirty="0">
                <a:latin typeface="メイリオ" panose="020B0604030504040204" pitchFamily="50" charset="-128"/>
                <a:ea typeface="メイリオ" panose="020B0604030504040204" pitchFamily="50" charset="-128"/>
              </a:rPr>
              <a:t>・ファジアーノ岡山連携企画／福祉・介護人材の啓発</a:t>
            </a:r>
            <a:r>
              <a:rPr lang="en-US" altLang="ja-JP" sz="2400" b="1" dirty="0">
                <a:latin typeface="メイリオ" panose="020B0604030504040204" pitchFamily="50" charset="-128"/>
                <a:ea typeface="メイリオ" panose="020B0604030504040204" pitchFamily="50" charset="-128"/>
              </a:rPr>
              <a:t>PR</a:t>
            </a:r>
            <a:r>
              <a:rPr lang="ja-JP" altLang="en-US" sz="2400" b="1" dirty="0">
                <a:latin typeface="メイリオ" panose="020B0604030504040204" pitchFamily="50" charset="-128"/>
                <a:ea typeface="メイリオ" panose="020B0604030504040204" pitchFamily="50" charset="-128"/>
              </a:rPr>
              <a:t>としてブースを出展</a:t>
            </a:r>
          </a:p>
        </p:txBody>
      </p:sp>
      <p:sp>
        <p:nvSpPr>
          <p:cNvPr id="13" name="テキスト ボックス 12">
            <a:extLst>
              <a:ext uri="{FF2B5EF4-FFF2-40B4-BE49-F238E27FC236}">
                <a16:creationId xmlns:a16="http://schemas.microsoft.com/office/drawing/2014/main" id="{BB44B2D9-2D66-43E7-85E5-401F131C8E51}"/>
              </a:ext>
            </a:extLst>
          </p:cNvPr>
          <p:cNvSpPr txBox="1"/>
          <p:nvPr/>
        </p:nvSpPr>
        <p:spPr>
          <a:xfrm>
            <a:off x="366714" y="1524626"/>
            <a:ext cx="6019799" cy="2308324"/>
          </a:xfrm>
          <a:prstGeom prst="rect">
            <a:avLst/>
          </a:prstGeom>
          <a:noFill/>
        </p:spPr>
        <p:txBody>
          <a:bodyPr wrap="square">
            <a:spAutoFit/>
          </a:bodyPr>
          <a:lstStyle/>
          <a:p>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日時</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令和</a:t>
            </a:r>
            <a:r>
              <a:rPr lang="en-US" altLang="ja-JP" dirty="0">
                <a:latin typeface="メイリオ" panose="020B0604030504040204" pitchFamily="50" charset="-128"/>
                <a:ea typeface="メイリオ" panose="020B0604030504040204" pitchFamily="50" charset="-128"/>
              </a:rPr>
              <a:t>5</a:t>
            </a:r>
            <a:r>
              <a:rPr lang="ja-JP" altLang="en-US" dirty="0">
                <a:latin typeface="メイリオ" panose="020B0604030504040204" pitchFamily="50" charset="-128"/>
                <a:ea typeface="メイリオ" panose="020B0604030504040204" pitchFamily="50" charset="-128"/>
              </a:rPr>
              <a:t>年</a:t>
            </a:r>
            <a:r>
              <a:rPr lang="en-US" altLang="ja-JP" dirty="0">
                <a:latin typeface="メイリオ" panose="020B0604030504040204" pitchFamily="50" charset="-128"/>
                <a:ea typeface="メイリオ" panose="020B0604030504040204" pitchFamily="50" charset="-128"/>
              </a:rPr>
              <a:t>10</a:t>
            </a:r>
            <a:r>
              <a:rPr lang="ja-JP" altLang="en-US" dirty="0">
                <a:latin typeface="メイリオ" panose="020B0604030504040204" pitchFamily="50" charset="-128"/>
                <a:ea typeface="メイリオ" panose="020B0604030504040204" pitchFamily="50" charset="-128"/>
              </a:rPr>
              <a:t>月</a:t>
            </a:r>
            <a:r>
              <a:rPr lang="en-US" altLang="ja-JP" dirty="0">
                <a:latin typeface="メイリオ" panose="020B0604030504040204" pitchFamily="50" charset="-128"/>
                <a:ea typeface="メイリオ" panose="020B0604030504040204" pitchFamily="50" charset="-128"/>
              </a:rPr>
              <a:t>1</a:t>
            </a:r>
            <a:r>
              <a:rPr lang="ja-JP" altLang="en-US" dirty="0">
                <a:latin typeface="メイリオ" panose="020B0604030504040204" pitchFamily="50" charset="-128"/>
                <a:ea typeface="メイリオ" panose="020B0604030504040204" pitchFamily="50" charset="-128"/>
              </a:rPr>
              <a:t>日（日）</a:t>
            </a:r>
            <a:r>
              <a:rPr lang="en-US" altLang="ja-JP" dirty="0">
                <a:latin typeface="メイリオ" panose="020B0604030504040204" pitchFamily="50" charset="-128"/>
                <a:ea typeface="メイリオ" panose="020B0604030504040204" pitchFamily="50" charset="-128"/>
              </a:rPr>
              <a:t>11:00</a:t>
            </a: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14:00</a:t>
            </a:r>
          </a:p>
          <a:p>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場所</a:t>
            </a:r>
            <a:r>
              <a:rPr lang="en-US" altLang="ja-JP"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岡山県総合グラウンドシティライトスタジアム</a:t>
            </a:r>
            <a:endParaRPr lang="ja-JP" altLang="en-US"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岡山県福祉人材センターブース出展　</a:t>
            </a:r>
          </a:p>
          <a:p>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すまいる宣言法人広報部「</a:t>
            </a:r>
            <a:r>
              <a:rPr lang="en-US" altLang="ja-JP" dirty="0">
                <a:latin typeface="メイリオ" panose="020B0604030504040204" pitchFamily="50" charset="-128"/>
                <a:ea typeface="メイリオ" panose="020B0604030504040204" pitchFamily="50" charset="-128"/>
              </a:rPr>
              <a:t>team smile</a:t>
            </a:r>
            <a:r>
              <a:rPr lang="ja-JP" altLang="en-US" dirty="0">
                <a:latin typeface="メイリオ" panose="020B0604030504040204" pitchFamily="50" charset="-128"/>
                <a:ea typeface="メイリオ" panose="020B0604030504040204" pitchFamily="50" charset="-128"/>
              </a:rPr>
              <a:t>」協力</a:t>
            </a:r>
            <a:r>
              <a:rPr lang="en-US" altLang="ja-JP" dirty="0">
                <a:latin typeface="メイリオ" panose="020B0604030504040204" pitchFamily="50" charset="-128"/>
                <a:ea typeface="メイリオ" panose="020B0604030504040204" pitchFamily="50" charset="-128"/>
              </a:rPr>
              <a:t>)</a:t>
            </a:r>
          </a:p>
          <a:p>
            <a:r>
              <a:rPr lang="ja-JP" altLang="en-US" dirty="0">
                <a:latin typeface="メイリオ" panose="020B0604030504040204" pitchFamily="50" charset="-128"/>
                <a:ea typeface="メイリオ" panose="020B0604030504040204" pitchFamily="50" charset="-128"/>
              </a:rPr>
              <a:t>・ファジアーノ岡山コラボポーチ配布（</a:t>
            </a:r>
            <a:r>
              <a:rPr lang="en-US" altLang="ja-JP" dirty="0">
                <a:latin typeface="メイリオ" panose="020B0604030504040204" pitchFamily="50" charset="-128"/>
                <a:ea typeface="メイリオ" panose="020B0604030504040204" pitchFamily="50" charset="-128"/>
              </a:rPr>
              <a:t>800</a:t>
            </a:r>
            <a:r>
              <a:rPr lang="ja-JP" altLang="en-US" dirty="0">
                <a:latin typeface="メイリオ" panose="020B0604030504040204" pitchFamily="50" charset="-128"/>
                <a:ea typeface="メイリオ" panose="020B0604030504040204" pitchFamily="50" charset="-128"/>
              </a:rPr>
              <a:t>個）</a:t>
            </a:r>
          </a:p>
          <a:p>
            <a:r>
              <a:rPr lang="ja-JP" altLang="en-US" dirty="0">
                <a:latin typeface="メイリオ" panose="020B0604030504040204" pitchFamily="50" charset="-128"/>
                <a:ea typeface="メイリオ" panose="020B0604030504040204" pitchFamily="50" charset="-128"/>
              </a:rPr>
              <a:t>・親子で楽しむ車いす体験　</a:t>
            </a:r>
            <a:r>
              <a:rPr lang="en-US" altLang="ja-JP" dirty="0">
                <a:latin typeface="メイリオ" panose="020B0604030504040204" pitchFamily="50" charset="-128"/>
                <a:ea typeface="メイリオ" panose="020B0604030504040204" pitchFamily="50" charset="-128"/>
              </a:rPr>
              <a:t>60</a:t>
            </a:r>
            <a:r>
              <a:rPr lang="ja-JP" altLang="en-US" dirty="0">
                <a:latin typeface="メイリオ" panose="020B0604030504040204" pitchFamily="50" charset="-128"/>
                <a:ea typeface="メイリオ" panose="020B0604030504040204" pitchFamily="50" charset="-128"/>
              </a:rPr>
              <a:t>名</a:t>
            </a:r>
          </a:p>
          <a:p>
            <a:r>
              <a:rPr lang="ja-JP" altLang="en-US" dirty="0">
                <a:latin typeface="メイリオ" panose="020B0604030504040204" pitchFamily="50" charset="-128"/>
                <a:ea typeface="メイリオ" panose="020B0604030504040204" pitchFamily="50" charset="-128"/>
              </a:rPr>
              <a:t>・介護に関する○</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クイズ参加者　</a:t>
            </a:r>
            <a:r>
              <a:rPr lang="en-US" altLang="ja-JP" dirty="0">
                <a:latin typeface="メイリオ" panose="020B0604030504040204" pitchFamily="50" charset="-128"/>
                <a:ea typeface="メイリオ" panose="020B0604030504040204" pitchFamily="50" charset="-128"/>
              </a:rPr>
              <a:t>282</a:t>
            </a:r>
            <a:r>
              <a:rPr lang="ja-JP" altLang="en-US" dirty="0">
                <a:latin typeface="メイリオ" panose="020B0604030504040204" pitchFamily="50" charset="-128"/>
                <a:ea typeface="メイリオ" panose="020B0604030504040204" pitchFamily="50" charset="-128"/>
              </a:rPr>
              <a:t>名</a:t>
            </a:r>
          </a:p>
          <a:p>
            <a:r>
              <a:rPr lang="ja-JP" altLang="en-US" dirty="0">
                <a:latin typeface="メイリオ" panose="020B0604030504040204" pitchFamily="50" charset="-128"/>
                <a:ea typeface="メイリオ" panose="020B0604030504040204" pitchFamily="50" charset="-128"/>
              </a:rPr>
              <a:t>・参加者へ県社協グッズプレゼント配布</a:t>
            </a:r>
          </a:p>
        </p:txBody>
      </p:sp>
      <p:pic>
        <p:nvPicPr>
          <p:cNvPr id="9218" name="Picture 2">
            <a:extLst>
              <a:ext uri="{FF2B5EF4-FFF2-40B4-BE49-F238E27FC236}">
                <a16:creationId xmlns:a16="http://schemas.microsoft.com/office/drawing/2014/main" id="{6DB996D5-1DC7-4C4E-9048-267E2A6D1B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6702" y="4307124"/>
            <a:ext cx="4132408" cy="231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a:extLst>
              <a:ext uri="{FF2B5EF4-FFF2-40B4-BE49-F238E27FC236}">
                <a16:creationId xmlns:a16="http://schemas.microsoft.com/office/drawing/2014/main" id="{FDB016A6-59CA-424D-B5A0-B908595C01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5207" y="3267995"/>
            <a:ext cx="1802611" cy="257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テキスト ボックス 17">
            <a:extLst>
              <a:ext uri="{FF2B5EF4-FFF2-40B4-BE49-F238E27FC236}">
                <a16:creationId xmlns:a16="http://schemas.microsoft.com/office/drawing/2014/main" id="{A6DD9A2F-B67C-42AA-B622-9A41CA4B9E4D}"/>
              </a:ext>
            </a:extLst>
          </p:cNvPr>
          <p:cNvSpPr txBox="1"/>
          <p:nvPr/>
        </p:nvSpPr>
        <p:spPr>
          <a:xfrm>
            <a:off x="163098" y="6055873"/>
            <a:ext cx="8686799" cy="830997"/>
          </a:xfrm>
          <a:prstGeom prst="rect">
            <a:avLst/>
          </a:prstGeom>
          <a:noFill/>
        </p:spPr>
        <p:txBody>
          <a:bodyPr wrap="square">
            <a:spAutoFit/>
          </a:bodyPr>
          <a:lstStyle/>
          <a:p>
            <a:r>
              <a:rPr lang="ja-JP" altLang="en-US" sz="2400" b="1" dirty="0">
                <a:latin typeface="メイリオ" panose="020B0604030504040204" pitchFamily="50" charset="-128"/>
                <a:ea typeface="メイリオ" panose="020B0604030504040204" pitchFamily="50" charset="-128"/>
              </a:rPr>
              <a:t>・ファジアーノ岡山等連携広報啓発用ポスター制作</a:t>
            </a:r>
            <a:endParaRPr lang="en-US" altLang="ja-JP" sz="2400" b="1" dirty="0">
              <a:latin typeface="メイリオ" panose="020B0604030504040204" pitchFamily="50" charset="-128"/>
              <a:ea typeface="メイリオ" panose="020B0604030504040204" pitchFamily="50" charset="-128"/>
            </a:endParaRPr>
          </a:p>
          <a:p>
            <a:r>
              <a:rPr lang="ja-JP" altLang="en-US" sz="2400" b="1"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Ａ</a:t>
            </a:r>
            <a:r>
              <a:rPr lang="en-US" altLang="ja-JP" dirty="0">
                <a:latin typeface="メイリオ" panose="020B0604030504040204" pitchFamily="50" charset="-128"/>
                <a:ea typeface="メイリオ" panose="020B0604030504040204" pitchFamily="50" charset="-128"/>
              </a:rPr>
              <a:t>3</a:t>
            </a:r>
            <a:r>
              <a:rPr lang="ja-JP" altLang="en-US" dirty="0">
                <a:latin typeface="メイリオ" panose="020B0604030504040204" pitchFamily="50" charset="-128"/>
                <a:ea typeface="メイリオ" panose="020B0604030504040204" pitchFamily="50" charset="-128"/>
              </a:rPr>
              <a:t>サイズ　</a:t>
            </a:r>
            <a:r>
              <a:rPr lang="en-US" altLang="ja-JP" dirty="0">
                <a:latin typeface="メイリオ" panose="020B0604030504040204" pitchFamily="50" charset="-128"/>
                <a:ea typeface="メイリオ" panose="020B0604030504040204" pitchFamily="50" charset="-128"/>
              </a:rPr>
              <a:t>1,000</a:t>
            </a:r>
            <a:r>
              <a:rPr lang="ja-JP" altLang="en-US" dirty="0">
                <a:latin typeface="メイリオ" panose="020B0604030504040204" pitchFamily="50" charset="-128"/>
                <a:ea typeface="メイリオ" panose="020B0604030504040204" pitchFamily="50" charset="-128"/>
              </a:rPr>
              <a:t>部　関係各所へ配布</a:t>
            </a:r>
          </a:p>
        </p:txBody>
      </p:sp>
      <p:pic>
        <p:nvPicPr>
          <p:cNvPr id="5" name="図 4">
            <a:extLst>
              <a:ext uri="{FF2B5EF4-FFF2-40B4-BE49-F238E27FC236}">
                <a16:creationId xmlns:a16="http://schemas.microsoft.com/office/drawing/2014/main" id="{3D4EC091-AA33-44CC-B908-79210595EA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1535" y="1553828"/>
            <a:ext cx="3457575" cy="2593181"/>
          </a:xfrm>
          <a:prstGeom prst="rect">
            <a:avLst/>
          </a:prstGeom>
        </p:spPr>
      </p:pic>
      <p:pic>
        <p:nvPicPr>
          <p:cNvPr id="7" name="図 6">
            <a:extLst>
              <a:ext uri="{FF2B5EF4-FFF2-40B4-BE49-F238E27FC236}">
                <a16:creationId xmlns:a16="http://schemas.microsoft.com/office/drawing/2014/main" id="{163737D0-13A9-4097-BFD2-FAE72D3C01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12" t="11944" r="14014" b="17037"/>
          <a:stretch/>
        </p:blipFill>
        <p:spPr>
          <a:xfrm rot="5400000">
            <a:off x="3158929" y="4168867"/>
            <a:ext cx="1971914" cy="1384748"/>
          </a:xfrm>
          <a:prstGeom prst="rect">
            <a:avLst/>
          </a:prstGeom>
        </p:spPr>
      </p:pic>
      <p:pic>
        <p:nvPicPr>
          <p:cNvPr id="11" name="図 10">
            <a:extLst>
              <a:ext uri="{FF2B5EF4-FFF2-40B4-BE49-F238E27FC236}">
                <a16:creationId xmlns:a16="http://schemas.microsoft.com/office/drawing/2014/main" id="{AFAD916A-A052-43B3-B620-BCC7D2ADAB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2387"/>
          <a:stretch/>
        </p:blipFill>
        <p:spPr>
          <a:xfrm>
            <a:off x="502794" y="3878273"/>
            <a:ext cx="2597142" cy="1882279"/>
          </a:xfrm>
          <a:prstGeom prst="rect">
            <a:avLst/>
          </a:prstGeom>
        </p:spPr>
      </p:pic>
      <p:sp>
        <p:nvSpPr>
          <p:cNvPr id="20" name="フローチャート: 結合子 19">
            <a:extLst>
              <a:ext uri="{FF2B5EF4-FFF2-40B4-BE49-F238E27FC236}">
                <a16:creationId xmlns:a16="http://schemas.microsoft.com/office/drawing/2014/main" id="{A453CBAA-CE91-44CA-878A-9611CF164CCC}"/>
              </a:ext>
            </a:extLst>
          </p:cNvPr>
          <p:cNvSpPr/>
          <p:nvPr/>
        </p:nvSpPr>
        <p:spPr>
          <a:xfrm>
            <a:off x="5951095" y="1524626"/>
            <a:ext cx="2321144" cy="1502023"/>
          </a:xfrm>
          <a:prstGeom prst="flowChartConnector">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5B4A127B-D524-4082-B394-97DC4AF0DD4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888" t="18596" r="10558" b="16036"/>
          <a:stretch/>
        </p:blipFill>
        <p:spPr>
          <a:xfrm>
            <a:off x="6386513" y="1813107"/>
            <a:ext cx="1549252" cy="911424"/>
          </a:xfrm>
          <a:prstGeom prst="rect">
            <a:avLst/>
          </a:prstGeom>
        </p:spPr>
      </p:pic>
      <p:sp>
        <p:nvSpPr>
          <p:cNvPr id="21" name="テキスト ボックス 20">
            <a:extLst>
              <a:ext uri="{FF2B5EF4-FFF2-40B4-BE49-F238E27FC236}">
                <a16:creationId xmlns:a16="http://schemas.microsoft.com/office/drawing/2014/main" id="{002EBA50-A255-4DDA-86FA-10F0FF2C6C00}"/>
              </a:ext>
            </a:extLst>
          </p:cNvPr>
          <p:cNvSpPr txBox="1"/>
          <p:nvPr/>
        </p:nvSpPr>
        <p:spPr>
          <a:xfrm>
            <a:off x="6453253" y="2743272"/>
            <a:ext cx="1415772" cy="276999"/>
          </a:xfrm>
          <a:prstGeom prst="rect">
            <a:avLst/>
          </a:prstGeom>
          <a:noFill/>
        </p:spPr>
        <p:txBody>
          <a:bodyPr wrap="none" rtlCol="0">
            <a:spAutoFit/>
          </a:bodyPr>
          <a:lstStyle/>
          <a:p>
            <a:r>
              <a:rPr kumimoji="1" lang="ja-JP" altLang="en-US" sz="1200" dirty="0">
                <a:latin typeface="メイリオ" panose="020B0604030504040204" pitchFamily="50" charset="-128"/>
                <a:ea typeface="メイリオ" panose="020B0604030504040204" pitchFamily="50" charset="-128"/>
              </a:rPr>
              <a:t>オリジナルポーチ</a:t>
            </a:r>
          </a:p>
        </p:txBody>
      </p:sp>
    </p:spTree>
    <p:extLst>
      <p:ext uri="{BB962C8B-B14F-4D97-AF65-F5344CB8AC3E}">
        <p14:creationId xmlns:p14="http://schemas.microsoft.com/office/powerpoint/2010/main" val="2414456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81EF2602-B4A2-47E0-BCE3-E62BDDAA49CE}"/>
              </a:ext>
            </a:extLst>
          </p:cNvPr>
          <p:cNvSpPr txBox="1">
            <a:spLocks/>
          </p:cNvSpPr>
          <p:nvPr/>
        </p:nvSpPr>
        <p:spPr>
          <a:xfrm>
            <a:off x="990600" y="1978025"/>
            <a:ext cx="10515600" cy="24171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a:p>
          <a:p>
            <a:pPr marL="0" indent="0">
              <a:buFont typeface="Arial" panose="020B0604020202020204" pitchFamily="34" charset="0"/>
              <a:buNone/>
            </a:pPr>
            <a:endParaRPr lang="en-US" altLang="ja-JP"/>
          </a:p>
          <a:p>
            <a:pPr marL="0" indent="0">
              <a:buFont typeface="Arial" panose="020B0604020202020204" pitchFamily="34" charset="0"/>
              <a:buNone/>
            </a:pPr>
            <a:endParaRPr lang="ja-JP" altLang="en-US" dirty="0"/>
          </a:p>
        </p:txBody>
      </p:sp>
      <p:sp>
        <p:nvSpPr>
          <p:cNvPr id="17" name="テキスト ボックス 16">
            <a:extLst>
              <a:ext uri="{FF2B5EF4-FFF2-40B4-BE49-F238E27FC236}">
                <a16:creationId xmlns:a16="http://schemas.microsoft.com/office/drawing/2014/main" id="{781E41FB-D45C-471F-9115-3A065FFD1E35}"/>
              </a:ext>
            </a:extLst>
          </p:cNvPr>
          <p:cNvSpPr txBox="1"/>
          <p:nvPr/>
        </p:nvSpPr>
        <p:spPr>
          <a:xfrm>
            <a:off x="28575" y="557686"/>
            <a:ext cx="10515601" cy="348172"/>
          </a:xfrm>
          <a:prstGeom prst="rect">
            <a:avLst/>
          </a:prstGeom>
          <a:noFill/>
        </p:spPr>
        <p:txBody>
          <a:bodyPr wrap="square">
            <a:spAutoFit/>
          </a:bodyPr>
          <a:lstStyle/>
          <a:p>
            <a:pPr algn="just">
              <a:lnSpc>
                <a:spcPts val="1700"/>
              </a:lnSpc>
            </a:pPr>
            <a:r>
              <a:rPr lang="ja-JP" altLang="en-US"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５）福祉・介護魅力発信広報啓発</a:t>
            </a:r>
            <a:r>
              <a:rPr lang="en-US" alt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アウトリーチ型魅力発信</a:t>
            </a:r>
            <a:r>
              <a:rPr lang="en-US" alt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a:t>
            </a:r>
            <a:endPar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6" name="タイトル 1">
            <a:extLst>
              <a:ext uri="{FF2B5EF4-FFF2-40B4-BE49-F238E27FC236}">
                <a16:creationId xmlns:a16="http://schemas.microsoft.com/office/drawing/2014/main" id="{284A3853-424B-4139-B831-A648F38504E9}"/>
              </a:ext>
            </a:extLst>
          </p:cNvPr>
          <p:cNvSpPr txBox="1">
            <a:spLocks/>
          </p:cNvSpPr>
          <p:nvPr/>
        </p:nvSpPr>
        <p:spPr>
          <a:xfrm>
            <a:off x="-358242" y="1"/>
            <a:ext cx="6744755" cy="4378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dirty="0">
                <a:latin typeface="メイリオ" panose="020B0604030504040204" pitchFamily="50" charset="-128"/>
                <a:ea typeface="メイリオ" panose="020B0604030504040204" pitchFamily="50" charset="-128"/>
              </a:rPr>
              <a:t>令和５年度</a:t>
            </a:r>
            <a:r>
              <a:rPr lang="en-US" altLang="ja-JP" sz="1800" dirty="0">
                <a:latin typeface="メイリオ" panose="020B0604030504040204" pitchFamily="50" charset="-128"/>
                <a:ea typeface="メイリオ" panose="020B0604030504040204" pitchFamily="50" charset="-128"/>
              </a:rPr>
              <a:t>Okayama</a:t>
            </a:r>
            <a:r>
              <a:rPr lang="ja-JP" altLang="en-US" sz="1800" dirty="0">
                <a:latin typeface="メイリオ" panose="020B0604030504040204" pitchFamily="50" charset="-128"/>
                <a:ea typeface="メイリオ" panose="020B0604030504040204" pitchFamily="50" charset="-128"/>
              </a:rPr>
              <a:t>福祉・介護魅力発信プロジェクト</a:t>
            </a:r>
            <a:endParaRPr lang="en-US" altLang="ja-JP" sz="180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25F5EA61-5004-45EC-8F2D-47C0E502AD59}"/>
              </a:ext>
            </a:extLst>
          </p:cNvPr>
          <p:cNvSpPr txBox="1"/>
          <p:nvPr/>
        </p:nvSpPr>
        <p:spPr>
          <a:xfrm>
            <a:off x="114301" y="978271"/>
            <a:ext cx="10915649" cy="1661993"/>
          </a:xfrm>
          <a:prstGeom prst="rect">
            <a:avLst/>
          </a:prstGeom>
          <a:noFill/>
        </p:spPr>
        <p:txBody>
          <a:bodyPr wrap="square">
            <a:spAutoFit/>
          </a:bodyPr>
          <a:lstStyle/>
          <a:p>
            <a:r>
              <a:rPr lang="ja-JP" altLang="en-US" sz="2400" b="1" dirty="0">
                <a:latin typeface="メイリオ" panose="020B0604030504040204" pitchFamily="50" charset="-128"/>
                <a:ea typeface="メイリオ" panose="020B0604030504040204" pitchFamily="50" charset="-128"/>
              </a:rPr>
              <a:t>・一般社団法人</a:t>
            </a:r>
            <a:r>
              <a:rPr lang="en-US" altLang="ja-JP" sz="2400" b="1" dirty="0" err="1">
                <a:latin typeface="メイリオ" panose="020B0604030504040204" pitchFamily="50" charset="-128"/>
                <a:ea typeface="メイリオ" panose="020B0604030504040204" pitchFamily="50" charset="-128"/>
              </a:rPr>
              <a:t>KAiGO</a:t>
            </a:r>
            <a:r>
              <a:rPr lang="ja-JP" altLang="en-US" sz="2400" b="1" dirty="0">
                <a:latin typeface="メイリオ" panose="020B0604030504040204" pitchFamily="50" charset="-128"/>
                <a:ea typeface="メイリオ" panose="020B0604030504040204" pitchFamily="50" charset="-128"/>
              </a:rPr>
              <a:t>　</a:t>
            </a:r>
            <a:r>
              <a:rPr lang="en-US" altLang="ja-JP" sz="2400" b="1" dirty="0" err="1">
                <a:latin typeface="メイリオ" panose="020B0604030504040204" pitchFamily="50" charset="-128"/>
                <a:ea typeface="メイリオ" panose="020B0604030504040204" pitchFamily="50" charset="-128"/>
              </a:rPr>
              <a:t>PRiDE</a:t>
            </a:r>
            <a:r>
              <a:rPr lang="ja-JP" altLang="en-US" sz="2400" b="1" dirty="0">
                <a:latin typeface="メイリオ" panose="020B0604030504040204" pitchFamily="50" charset="-128"/>
                <a:ea typeface="メイリオ" panose="020B0604030504040204" pitchFamily="50" charset="-128"/>
              </a:rPr>
              <a:t>との連携による普及啓発</a:t>
            </a:r>
            <a:endParaRPr lang="en-US" altLang="ja-JP" sz="2400" b="1" dirty="0">
              <a:latin typeface="メイリオ" panose="020B0604030504040204" pitchFamily="50" charset="-128"/>
              <a:ea typeface="メイリオ" panose="020B0604030504040204" pitchFamily="50" charset="-128"/>
            </a:endParaRPr>
          </a:p>
          <a:p>
            <a:r>
              <a:rPr lang="ja-JP" altLang="en-US" sz="2400" b="1" dirty="0">
                <a:latin typeface="メイリオ" panose="020B0604030504040204" pitchFamily="50" charset="-128"/>
                <a:ea typeface="メイリオ" panose="020B0604030504040204" pitchFamily="50" charset="-128"/>
              </a:rPr>
              <a:t>　</a:t>
            </a:r>
            <a:r>
              <a:rPr lang="ja-JP" altLang="en-US" sz="2000" b="1" dirty="0">
                <a:latin typeface="メイリオ" panose="020B0604030504040204" pitchFamily="50" charset="-128"/>
                <a:ea typeface="メイリオ" panose="020B0604030504040204" pitchFamily="50" charset="-128"/>
              </a:rPr>
              <a:t>◇</a:t>
            </a:r>
            <a:r>
              <a:rPr lang="en-US" altLang="ja-JP" sz="2000" b="1" dirty="0" err="1">
                <a:latin typeface="メイリオ" panose="020B0604030504040204" pitchFamily="50" charset="-128"/>
                <a:ea typeface="メイリオ" panose="020B0604030504040204" pitchFamily="50" charset="-128"/>
              </a:rPr>
              <a:t>KAiGO</a:t>
            </a:r>
            <a:r>
              <a:rPr lang="en-US" altLang="ja-JP" sz="2000" b="1" dirty="0">
                <a:latin typeface="メイリオ" panose="020B0604030504040204" pitchFamily="50" charset="-128"/>
                <a:ea typeface="メイリオ" panose="020B0604030504040204" pitchFamily="50" charset="-128"/>
              </a:rPr>
              <a:t> </a:t>
            </a:r>
            <a:r>
              <a:rPr lang="en-US" altLang="ja-JP" sz="2000" b="1" dirty="0" err="1">
                <a:latin typeface="メイリオ" panose="020B0604030504040204" pitchFamily="50" charset="-128"/>
                <a:ea typeface="メイリオ" panose="020B0604030504040204" pitchFamily="50" charset="-128"/>
              </a:rPr>
              <a:t>PRiDE</a:t>
            </a:r>
            <a:r>
              <a:rPr lang="ja-JP" altLang="en-US" sz="2000" b="1" dirty="0">
                <a:latin typeface="メイリオ" panose="020B0604030504040204" pitchFamily="50" charset="-128"/>
                <a:ea typeface="メイリオ" panose="020B0604030504040204" pitchFamily="50" charset="-128"/>
              </a:rPr>
              <a:t>ポートレート写真展示の開催</a:t>
            </a:r>
            <a:endParaRPr lang="ja-JP" altLang="en-US" b="1"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en-US" altLang="ja-JP" dirty="0" err="1">
                <a:latin typeface="メイリオ" panose="020B0604030504040204" pitchFamily="50" charset="-128"/>
                <a:ea typeface="メイリオ" panose="020B0604030504040204" pitchFamily="50" charset="-128"/>
              </a:rPr>
              <a:t>KAiGO</a:t>
            </a:r>
            <a:r>
              <a:rPr lang="en-US" altLang="ja-JP" dirty="0">
                <a:latin typeface="メイリオ" panose="020B0604030504040204" pitchFamily="50" charset="-128"/>
                <a:ea typeface="メイリオ" panose="020B0604030504040204" pitchFamily="50" charset="-128"/>
              </a:rPr>
              <a:t> </a:t>
            </a:r>
            <a:r>
              <a:rPr lang="en-US" altLang="ja-JP" dirty="0" err="1">
                <a:latin typeface="メイリオ" panose="020B0604030504040204" pitchFamily="50" charset="-128"/>
                <a:ea typeface="メイリオ" panose="020B0604030504040204" pitchFamily="50" charset="-128"/>
              </a:rPr>
              <a:t>PRiDE</a:t>
            </a:r>
            <a:r>
              <a:rPr lang="en-US" altLang="ja-JP" dirty="0">
                <a:latin typeface="メイリオ" panose="020B0604030504040204" pitchFamily="50" charset="-128"/>
                <a:ea typeface="メイリオ" panose="020B0604030504040204" pitchFamily="50" charset="-128"/>
              </a:rPr>
              <a:t> in Okayama</a:t>
            </a:r>
            <a:r>
              <a:rPr lang="ja-JP" altLang="en-US" dirty="0">
                <a:latin typeface="メイリオ" panose="020B0604030504040204" pitchFamily="50" charset="-128"/>
                <a:ea typeface="メイリオ" panose="020B0604030504040204" pitchFamily="50" charset="-128"/>
              </a:rPr>
              <a:t>写真展」～介護の魅力を伝えたい！～</a:t>
            </a:r>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Okayama</a:t>
            </a:r>
            <a:r>
              <a:rPr lang="ja-JP" altLang="en-US" dirty="0">
                <a:latin typeface="メイリオ" panose="020B0604030504040204" pitchFamily="50" charset="-128"/>
                <a:ea typeface="メイリオ" panose="020B0604030504040204" pitchFamily="50" charset="-128"/>
              </a:rPr>
              <a:t>福祉・介護フェス</a:t>
            </a:r>
            <a:r>
              <a:rPr lang="en-US" altLang="ja-JP" dirty="0">
                <a:latin typeface="メイリオ" panose="020B0604030504040204" pitchFamily="50" charset="-128"/>
                <a:ea typeface="メイリオ" panose="020B0604030504040204" pitchFamily="50" charset="-128"/>
              </a:rPr>
              <a:t>2023</a:t>
            </a:r>
            <a:r>
              <a:rPr lang="ja-JP" altLang="en-US" dirty="0">
                <a:latin typeface="メイリオ" panose="020B0604030504040204" pitchFamily="50" charset="-128"/>
                <a:ea typeface="メイリオ" panose="020B0604030504040204" pitchFamily="50" charset="-128"/>
              </a:rPr>
              <a:t>、就職フェア岡山、養成校等で展示</a:t>
            </a:r>
          </a:p>
        </p:txBody>
      </p:sp>
      <p:pic>
        <p:nvPicPr>
          <p:cNvPr id="10242" name="Picture 2">
            <a:extLst>
              <a:ext uri="{FF2B5EF4-FFF2-40B4-BE49-F238E27FC236}">
                <a16:creationId xmlns:a16="http://schemas.microsoft.com/office/drawing/2014/main" id="{A44A4720-F841-44BC-A618-FCC09D24C7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73699" y="218918"/>
            <a:ext cx="2454951" cy="347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a:extLst>
              <a:ext uri="{FF2B5EF4-FFF2-40B4-BE49-F238E27FC236}">
                <a16:creationId xmlns:a16="http://schemas.microsoft.com/office/drawing/2014/main" id="{B116F0D8-130A-428F-9018-EB370321A3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1" y="2712677"/>
            <a:ext cx="4836561" cy="3627421"/>
          </a:xfrm>
          <a:prstGeom prst="rect">
            <a:avLst/>
          </a:prstGeom>
        </p:spPr>
      </p:pic>
      <p:pic>
        <p:nvPicPr>
          <p:cNvPr id="9" name="図 8">
            <a:extLst>
              <a:ext uri="{FF2B5EF4-FFF2-40B4-BE49-F238E27FC236}">
                <a16:creationId xmlns:a16="http://schemas.microsoft.com/office/drawing/2014/main" id="{1DF1AB3C-1F66-47F6-BA60-E2642FE216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11" t="10641" b="8692"/>
          <a:stretch/>
        </p:blipFill>
        <p:spPr>
          <a:xfrm>
            <a:off x="5588259" y="2614006"/>
            <a:ext cx="2891993" cy="1891756"/>
          </a:xfrm>
          <a:prstGeom prst="rect">
            <a:avLst/>
          </a:prstGeom>
        </p:spPr>
      </p:pic>
      <p:pic>
        <p:nvPicPr>
          <p:cNvPr id="14" name="図 13">
            <a:extLst>
              <a:ext uri="{FF2B5EF4-FFF2-40B4-BE49-F238E27FC236}">
                <a16:creationId xmlns:a16="http://schemas.microsoft.com/office/drawing/2014/main" id="{FFBF33C2-9276-420B-85B1-411D3198F5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8259" y="4616307"/>
            <a:ext cx="2902511" cy="2176884"/>
          </a:xfrm>
          <a:prstGeom prst="rect">
            <a:avLst/>
          </a:prstGeom>
        </p:spPr>
      </p:pic>
      <p:pic>
        <p:nvPicPr>
          <p:cNvPr id="10243" name="Picture 3">
            <a:extLst>
              <a:ext uri="{FF2B5EF4-FFF2-40B4-BE49-F238E27FC236}">
                <a16:creationId xmlns:a16="http://schemas.microsoft.com/office/drawing/2014/main" id="{A7A9E97B-3ADE-46D6-8A16-61DDC58C35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29750" y="3661296"/>
            <a:ext cx="2182416" cy="309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4057DB20-9875-4DA0-96B7-81706961DC32}"/>
              </a:ext>
            </a:extLst>
          </p:cNvPr>
          <p:cNvSpPr txBox="1"/>
          <p:nvPr/>
        </p:nvSpPr>
        <p:spPr>
          <a:xfrm>
            <a:off x="990600" y="6449986"/>
            <a:ext cx="3671198" cy="276999"/>
          </a:xfrm>
          <a:prstGeom prst="rect">
            <a:avLst/>
          </a:prstGeom>
          <a:noFill/>
        </p:spPr>
        <p:txBody>
          <a:bodyPr wrap="none" rtlCol="0">
            <a:spAutoFit/>
          </a:bodyPr>
          <a:lstStyle/>
          <a:p>
            <a:r>
              <a:rPr kumimoji="1" lang="ja-JP" altLang="en-US" sz="1200" dirty="0"/>
              <a:t>令和</a:t>
            </a:r>
            <a:r>
              <a:rPr kumimoji="1" lang="en-US" altLang="ja-JP" sz="1200" dirty="0"/>
              <a:t>5</a:t>
            </a:r>
            <a:r>
              <a:rPr kumimoji="1" lang="ja-JP" altLang="en-US" sz="1200" dirty="0"/>
              <a:t>年</a:t>
            </a:r>
            <a:r>
              <a:rPr kumimoji="1" lang="en-US" altLang="ja-JP" sz="1200" dirty="0"/>
              <a:t>8</a:t>
            </a:r>
            <a:r>
              <a:rPr kumimoji="1" lang="ja-JP" altLang="en-US" sz="1200" dirty="0"/>
              <a:t>月</a:t>
            </a:r>
            <a:r>
              <a:rPr kumimoji="1" lang="en-US" altLang="ja-JP" sz="1200" dirty="0"/>
              <a:t>6</a:t>
            </a:r>
            <a:r>
              <a:rPr kumimoji="1" lang="ja-JP" altLang="en-US" sz="1200" dirty="0"/>
              <a:t>日（日）就職フェア会場内で写真展示</a:t>
            </a:r>
          </a:p>
        </p:txBody>
      </p:sp>
    </p:spTree>
    <p:extLst>
      <p:ext uri="{BB962C8B-B14F-4D97-AF65-F5344CB8AC3E}">
        <p14:creationId xmlns:p14="http://schemas.microsoft.com/office/powerpoint/2010/main" val="796965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81EF2602-B4A2-47E0-BCE3-E62BDDAA49CE}"/>
              </a:ext>
            </a:extLst>
          </p:cNvPr>
          <p:cNvSpPr txBox="1">
            <a:spLocks/>
          </p:cNvSpPr>
          <p:nvPr/>
        </p:nvSpPr>
        <p:spPr>
          <a:xfrm>
            <a:off x="990600" y="1978025"/>
            <a:ext cx="10515600" cy="24171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a:p>
          <a:p>
            <a:pPr marL="0" indent="0">
              <a:buFont typeface="Arial" panose="020B0604020202020204" pitchFamily="34" charset="0"/>
              <a:buNone/>
            </a:pPr>
            <a:endParaRPr lang="en-US" altLang="ja-JP"/>
          </a:p>
          <a:p>
            <a:pPr marL="0" indent="0">
              <a:buFont typeface="Arial" panose="020B0604020202020204" pitchFamily="34" charset="0"/>
              <a:buNone/>
            </a:pPr>
            <a:endParaRPr lang="ja-JP" altLang="en-US" dirty="0"/>
          </a:p>
        </p:txBody>
      </p:sp>
      <p:sp>
        <p:nvSpPr>
          <p:cNvPr id="17" name="テキスト ボックス 16">
            <a:extLst>
              <a:ext uri="{FF2B5EF4-FFF2-40B4-BE49-F238E27FC236}">
                <a16:creationId xmlns:a16="http://schemas.microsoft.com/office/drawing/2014/main" id="{781E41FB-D45C-471F-9115-3A065FFD1E35}"/>
              </a:ext>
            </a:extLst>
          </p:cNvPr>
          <p:cNvSpPr txBox="1"/>
          <p:nvPr/>
        </p:nvSpPr>
        <p:spPr>
          <a:xfrm>
            <a:off x="0" y="573685"/>
            <a:ext cx="10515601" cy="348172"/>
          </a:xfrm>
          <a:prstGeom prst="rect">
            <a:avLst/>
          </a:prstGeom>
          <a:noFill/>
        </p:spPr>
        <p:txBody>
          <a:bodyPr wrap="square">
            <a:spAutoFit/>
          </a:bodyPr>
          <a:lstStyle/>
          <a:p>
            <a:pPr algn="just">
              <a:lnSpc>
                <a:spcPts val="1700"/>
              </a:lnSpc>
            </a:pPr>
            <a:r>
              <a:rPr lang="ja-JP" altLang="en-US"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５）福祉・介護魅力発信広報啓発</a:t>
            </a:r>
            <a:r>
              <a:rPr lang="en-US" alt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アウトリーチ型魅力発信</a:t>
            </a:r>
            <a:r>
              <a:rPr lang="en-US" alt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a:t>
            </a:r>
            <a:endPar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6" name="タイトル 1">
            <a:extLst>
              <a:ext uri="{FF2B5EF4-FFF2-40B4-BE49-F238E27FC236}">
                <a16:creationId xmlns:a16="http://schemas.microsoft.com/office/drawing/2014/main" id="{284A3853-424B-4139-B831-A648F38504E9}"/>
              </a:ext>
            </a:extLst>
          </p:cNvPr>
          <p:cNvSpPr txBox="1">
            <a:spLocks/>
          </p:cNvSpPr>
          <p:nvPr/>
        </p:nvSpPr>
        <p:spPr>
          <a:xfrm>
            <a:off x="-358242" y="1"/>
            <a:ext cx="6744755" cy="4378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dirty="0">
                <a:latin typeface="メイリオ" panose="020B0604030504040204" pitchFamily="50" charset="-128"/>
                <a:ea typeface="メイリオ" panose="020B0604030504040204" pitchFamily="50" charset="-128"/>
              </a:rPr>
              <a:t>令和５年度</a:t>
            </a:r>
            <a:r>
              <a:rPr lang="en-US" altLang="ja-JP" sz="1800" dirty="0">
                <a:latin typeface="メイリオ" panose="020B0604030504040204" pitchFamily="50" charset="-128"/>
                <a:ea typeface="メイリオ" panose="020B0604030504040204" pitchFamily="50" charset="-128"/>
              </a:rPr>
              <a:t>Okayama</a:t>
            </a:r>
            <a:r>
              <a:rPr lang="ja-JP" altLang="en-US" sz="1800" dirty="0">
                <a:latin typeface="メイリオ" panose="020B0604030504040204" pitchFamily="50" charset="-128"/>
                <a:ea typeface="メイリオ" panose="020B0604030504040204" pitchFamily="50" charset="-128"/>
              </a:rPr>
              <a:t>福祉・介護魅力発信プロジェクト</a:t>
            </a:r>
            <a:endParaRPr lang="en-US" altLang="ja-JP" sz="1800" dirty="0">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AE6977A7-B09C-4036-87BF-D917C7F16A8B}"/>
              </a:ext>
            </a:extLst>
          </p:cNvPr>
          <p:cNvSpPr txBox="1"/>
          <p:nvPr/>
        </p:nvSpPr>
        <p:spPr>
          <a:xfrm>
            <a:off x="157162" y="921857"/>
            <a:ext cx="8758238" cy="5724644"/>
          </a:xfrm>
          <a:prstGeom prst="rect">
            <a:avLst/>
          </a:prstGeom>
          <a:noFill/>
        </p:spPr>
        <p:txBody>
          <a:bodyPr wrap="square">
            <a:spAutoFit/>
          </a:bodyPr>
          <a:lstStyle/>
          <a:p>
            <a:r>
              <a:rPr lang="ja-JP" altLang="en-US" sz="2400" b="1" u="sng" dirty="0">
                <a:latin typeface="メイリオ" panose="020B0604030504040204" pitchFamily="50" charset="-128"/>
                <a:ea typeface="メイリオ" panose="020B0604030504040204" pitchFamily="50" charset="-128"/>
              </a:rPr>
              <a:t>・県・市図書館連携展示の開催</a:t>
            </a:r>
          </a:p>
          <a:p>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ja-JP" altLang="en-US" b="1" dirty="0">
                <a:latin typeface="メイリオ" panose="020B0604030504040204" pitchFamily="50" charset="-128"/>
                <a:ea typeface="メイリオ" panose="020B0604030504040204" pitchFamily="50" charset="-128"/>
              </a:rPr>
              <a:t>◇岡山市立中央図書館　連携展示「福祉・介護職場の魅力を紹介します」</a:t>
            </a:r>
            <a:endParaRPr lang="en-US" altLang="ja-JP" b="1"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期間：令和</a:t>
            </a:r>
            <a:r>
              <a:rPr lang="en-US" altLang="ja-JP" dirty="0">
                <a:latin typeface="メイリオ" panose="020B0604030504040204" pitchFamily="50" charset="-128"/>
                <a:ea typeface="メイリオ" panose="020B0604030504040204" pitchFamily="50" charset="-128"/>
              </a:rPr>
              <a:t>5</a:t>
            </a:r>
            <a:r>
              <a:rPr lang="ja-JP" altLang="en-US" dirty="0">
                <a:latin typeface="メイリオ" panose="020B0604030504040204" pitchFamily="50" charset="-128"/>
                <a:ea typeface="メイリオ" panose="020B0604030504040204" pitchFamily="50" charset="-128"/>
              </a:rPr>
              <a:t>年</a:t>
            </a:r>
            <a:r>
              <a:rPr lang="en-US" altLang="ja-JP" dirty="0">
                <a:latin typeface="メイリオ" panose="020B0604030504040204" pitchFamily="50" charset="-128"/>
                <a:ea typeface="メイリオ" panose="020B0604030504040204" pitchFamily="50" charset="-128"/>
              </a:rPr>
              <a:t>11</a:t>
            </a:r>
            <a:r>
              <a:rPr lang="ja-JP" altLang="en-US" dirty="0">
                <a:latin typeface="メイリオ" panose="020B0604030504040204" pitchFamily="50" charset="-128"/>
                <a:ea typeface="メイリオ" panose="020B0604030504040204" pitchFamily="50" charset="-128"/>
              </a:rPr>
              <a:t>月</a:t>
            </a:r>
            <a:r>
              <a:rPr lang="en-US" altLang="ja-JP" dirty="0">
                <a:latin typeface="メイリオ" panose="020B0604030504040204" pitchFamily="50" charset="-128"/>
                <a:ea typeface="メイリオ" panose="020B0604030504040204" pitchFamily="50" charset="-128"/>
              </a:rPr>
              <a:t>10</a:t>
            </a:r>
            <a:r>
              <a:rPr lang="ja-JP" altLang="en-US" dirty="0">
                <a:latin typeface="メイリオ" panose="020B0604030504040204" pitchFamily="50" charset="-128"/>
                <a:ea typeface="メイリオ" panose="020B0604030504040204" pitchFamily="50" charset="-128"/>
              </a:rPr>
              <a:t>日</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火）～</a:t>
            </a:r>
            <a:r>
              <a:rPr lang="en-US" altLang="ja-JP" dirty="0">
                <a:latin typeface="メイリオ" panose="020B0604030504040204" pitchFamily="50" charset="-128"/>
                <a:ea typeface="メイリオ" panose="020B0604030504040204" pitchFamily="50" charset="-128"/>
              </a:rPr>
              <a:t>12</a:t>
            </a:r>
            <a:r>
              <a:rPr lang="ja-JP" altLang="en-US" dirty="0">
                <a:latin typeface="メイリオ" panose="020B0604030504040204" pitchFamily="50" charset="-128"/>
                <a:ea typeface="メイリオ" panose="020B0604030504040204" pitchFamily="50" charset="-128"/>
              </a:rPr>
              <a:t>月</a:t>
            </a:r>
            <a:r>
              <a:rPr lang="en-US" altLang="ja-JP" dirty="0">
                <a:latin typeface="メイリオ" panose="020B0604030504040204" pitchFamily="50" charset="-128"/>
                <a:ea typeface="メイリオ" panose="020B0604030504040204" pitchFamily="50" charset="-128"/>
              </a:rPr>
              <a:t>3</a:t>
            </a:r>
            <a:r>
              <a:rPr lang="ja-JP" altLang="en-US" dirty="0">
                <a:latin typeface="メイリオ" panose="020B0604030504040204" pitchFamily="50" charset="-128"/>
                <a:ea typeface="メイリオ" panose="020B0604030504040204" pitchFamily="50" charset="-128"/>
              </a:rPr>
              <a:t>日（日）</a:t>
            </a:r>
            <a:r>
              <a:rPr lang="ja-JP" altLang="en-US" sz="1600" dirty="0">
                <a:latin typeface="メイリオ" panose="020B0604030504040204" pitchFamily="50" charset="-128"/>
                <a:ea typeface="メイリオ" panose="020B0604030504040204" pitchFamily="50" charset="-128"/>
              </a:rPr>
              <a:t>＊写真展</a:t>
            </a:r>
            <a:r>
              <a:rPr lang="en-US" altLang="ja-JP" sz="1600" dirty="0">
                <a:latin typeface="メイリオ" panose="020B0604030504040204" pitchFamily="50" charset="-128"/>
                <a:ea typeface="メイリオ" panose="020B0604030504040204" pitchFamily="50" charset="-128"/>
              </a:rPr>
              <a:t>11</a:t>
            </a:r>
            <a:r>
              <a:rPr lang="ja-JP" altLang="en-US" sz="1600" dirty="0">
                <a:latin typeface="メイリオ" panose="020B0604030504040204" pitchFamily="50" charset="-128"/>
                <a:ea typeface="メイリオ" panose="020B0604030504040204" pitchFamily="50" charset="-128"/>
              </a:rPr>
              <a:t>月</a:t>
            </a:r>
            <a:r>
              <a:rPr lang="en-US" altLang="ja-JP" sz="1600" dirty="0">
                <a:latin typeface="メイリオ" panose="020B0604030504040204" pitchFamily="50" charset="-128"/>
                <a:ea typeface="メイリオ" panose="020B0604030504040204" pitchFamily="50" charset="-128"/>
              </a:rPr>
              <a:t>21</a:t>
            </a:r>
            <a:r>
              <a:rPr lang="ja-JP" altLang="en-US" sz="1600" dirty="0">
                <a:latin typeface="メイリオ" panose="020B0604030504040204" pitchFamily="50" charset="-128"/>
                <a:ea typeface="メイリオ" panose="020B0604030504040204" pitchFamily="50" charset="-128"/>
              </a:rPr>
              <a:t>日～</a:t>
            </a:r>
            <a:r>
              <a:rPr lang="en-US" altLang="ja-JP" sz="1600" dirty="0">
                <a:latin typeface="メイリオ" panose="020B0604030504040204" pitchFamily="50" charset="-128"/>
                <a:ea typeface="メイリオ" panose="020B0604030504040204" pitchFamily="50" charset="-128"/>
              </a:rPr>
              <a:t>12</a:t>
            </a:r>
            <a:r>
              <a:rPr lang="ja-JP" altLang="en-US" sz="1600" dirty="0">
                <a:latin typeface="メイリオ" panose="020B0604030504040204" pitchFamily="50" charset="-128"/>
                <a:ea typeface="メイリオ" panose="020B0604030504040204" pitchFamily="50" charset="-128"/>
              </a:rPr>
              <a:t>月</a:t>
            </a:r>
            <a:r>
              <a:rPr lang="en-US" altLang="ja-JP" sz="1600" dirty="0">
                <a:latin typeface="メイリオ" panose="020B0604030504040204" pitchFamily="50" charset="-128"/>
                <a:ea typeface="メイリオ" panose="020B0604030504040204" pitchFamily="50" charset="-128"/>
              </a:rPr>
              <a:t>5</a:t>
            </a:r>
            <a:r>
              <a:rPr lang="ja-JP" altLang="en-US" sz="1600" dirty="0">
                <a:latin typeface="メイリオ" panose="020B0604030504040204" pitchFamily="50" charset="-128"/>
                <a:ea typeface="メイリオ" panose="020B0604030504040204" pitchFamily="50" charset="-128"/>
              </a:rPr>
              <a:t>日</a:t>
            </a:r>
            <a:endParaRPr lang="ja-JP" altLang="en-US"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ja-JP" altLang="en-US" b="1" dirty="0">
                <a:latin typeface="メイリオ" panose="020B0604030504040204" pitchFamily="50" charset="-128"/>
                <a:ea typeface="メイリオ" panose="020B0604030504040204" pitchFamily="50" charset="-128"/>
              </a:rPr>
              <a:t>◇岡山市立幸町図書館　連携展示「福祉・介護職場の魅力を紹介します」</a:t>
            </a:r>
          </a:p>
          <a:p>
            <a:r>
              <a:rPr lang="ja-JP" altLang="en-US" dirty="0">
                <a:latin typeface="メイリオ" panose="020B0604030504040204" pitchFamily="50" charset="-128"/>
                <a:ea typeface="メイリオ" panose="020B0604030504040204" pitchFamily="50" charset="-128"/>
              </a:rPr>
              <a:t>　　期間：令和</a:t>
            </a:r>
            <a:r>
              <a:rPr lang="en-US" altLang="ja-JP" dirty="0">
                <a:latin typeface="メイリオ" panose="020B0604030504040204" pitchFamily="50" charset="-128"/>
                <a:ea typeface="メイリオ" panose="020B0604030504040204" pitchFamily="50" charset="-128"/>
              </a:rPr>
              <a:t>5</a:t>
            </a:r>
            <a:r>
              <a:rPr lang="ja-JP" altLang="en-US" dirty="0">
                <a:latin typeface="メイリオ" panose="020B0604030504040204" pitchFamily="50" charset="-128"/>
                <a:ea typeface="メイリオ" panose="020B0604030504040204" pitchFamily="50" charset="-128"/>
              </a:rPr>
              <a:t>年 </a:t>
            </a:r>
            <a:r>
              <a:rPr lang="en-US" altLang="ja-JP" dirty="0">
                <a:latin typeface="メイリオ" panose="020B0604030504040204" pitchFamily="50" charset="-128"/>
                <a:ea typeface="メイリオ" panose="020B0604030504040204" pitchFamily="50" charset="-128"/>
              </a:rPr>
              <a:t>12</a:t>
            </a:r>
            <a:r>
              <a:rPr lang="ja-JP" altLang="en-US" dirty="0">
                <a:latin typeface="メイリオ" panose="020B0604030504040204" pitchFamily="50" charset="-128"/>
                <a:ea typeface="メイリオ" panose="020B0604030504040204" pitchFamily="50" charset="-128"/>
              </a:rPr>
              <a:t>月</a:t>
            </a:r>
            <a:r>
              <a:rPr lang="en-US" altLang="ja-JP" dirty="0">
                <a:latin typeface="メイリオ" panose="020B0604030504040204" pitchFamily="50" charset="-128"/>
                <a:ea typeface="メイリオ" panose="020B0604030504040204" pitchFamily="50" charset="-128"/>
              </a:rPr>
              <a:t>5</a:t>
            </a:r>
            <a:r>
              <a:rPr lang="ja-JP" altLang="en-US" dirty="0">
                <a:latin typeface="メイリオ" panose="020B0604030504040204" pitchFamily="50" charset="-128"/>
                <a:ea typeface="メイリオ" panose="020B0604030504040204" pitchFamily="50" charset="-128"/>
              </a:rPr>
              <a:t>日（火）～</a:t>
            </a:r>
            <a:r>
              <a:rPr lang="en-US" altLang="ja-JP" dirty="0">
                <a:latin typeface="メイリオ" panose="020B0604030504040204" pitchFamily="50" charset="-128"/>
                <a:ea typeface="メイリオ" panose="020B0604030504040204" pitchFamily="50" charset="-128"/>
              </a:rPr>
              <a:t>12</a:t>
            </a:r>
            <a:r>
              <a:rPr lang="ja-JP" altLang="en-US" dirty="0">
                <a:latin typeface="メイリオ" panose="020B0604030504040204" pitchFamily="50" charset="-128"/>
                <a:ea typeface="メイリオ" panose="020B0604030504040204" pitchFamily="50" charset="-128"/>
              </a:rPr>
              <a:t>月</a:t>
            </a:r>
            <a:r>
              <a:rPr lang="en-US" altLang="ja-JP" dirty="0">
                <a:latin typeface="メイリオ" panose="020B0604030504040204" pitchFamily="50" charset="-128"/>
                <a:ea typeface="メイリオ" panose="020B0604030504040204" pitchFamily="50" charset="-128"/>
              </a:rPr>
              <a:t>15</a:t>
            </a:r>
            <a:r>
              <a:rPr lang="ja-JP" altLang="en-US" dirty="0">
                <a:latin typeface="メイリオ" panose="020B0604030504040204" pitchFamily="50" charset="-128"/>
                <a:ea typeface="メイリオ" panose="020B0604030504040204" pitchFamily="50" charset="-128"/>
              </a:rPr>
              <a:t>日（金）</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内容・関連図書を</a:t>
            </a:r>
            <a:r>
              <a:rPr lang="en-US" altLang="ja-JP" dirty="0">
                <a:latin typeface="メイリオ" panose="020B0604030504040204" pitchFamily="50" charset="-128"/>
                <a:ea typeface="メイリオ" panose="020B0604030504040204" pitchFamily="50" charset="-128"/>
              </a:rPr>
              <a:t>30</a:t>
            </a:r>
            <a:r>
              <a:rPr lang="ja-JP" altLang="en-US" dirty="0">
                <a:latin typeface="メイリオ" panose="020B0604030504040204" pitchFamily="50" charset="-128"/>
                <a:ea typeface="メイリオ" panose="020B0604030504040204" pitchFamily="50" charset="-128"/>
              </a:rPr>
              <a:t>冊程度展示　・ポスター　</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・パネルの掲示「</a:t>
            </a:r>
            <a:r>
              <a:rPr lang="en-US" altLang="ja-JP" dirty="0" err="1">
                <a:latin typeface="メイリオ" panose="020B0604030504040204" pitchFamily="50" charset="-128"/>
                <a:ea typeface="メイリオ" panose="020B0604030504040204" pitchFamily="50" charset="-128"/>
              </a:rPr>
              <a:t>KAiGO</a:t>
            </a:r>
            <a:r>
              <a:rPr lang="en-US" altLang="ja-JP" dirty="0">
                <a:latin typeface="メイリオ" panose="020B0604030504040204" pitchFamily="50" charset="-128"/>
                <a:ea typeface="メイリオ" panose="020B0604030504040204" pitchFamily="50" charset="-128"/>
              </a:rPr>
              <a:t> </a:t>
            </a:r>
            <a:r>
              <a:rPr lang="en-US" altLang="ja-JP" dirty="0" err="1">
                <a:latin typeface="メイリオ" panose="020B0604030504040204" pitchFamily="50" charset="-128"/>
                <a:ea typeface="メイリオ" panose="020B0604030504040204" pitchFamily="50" charset="-128"/>
              </a:rPr>
              <a:t>PRiDE</a:t>
            </a:r>
            <a:r>
              <a:rPr lang="en-US" altLang="ja-JP" dirty="0">
                <a:latin typeface="メイリオ" panose="020B0604030504040204" pitchFamily="50" charset="-128"/>
                <a:ea typeface="メイリオ" panose="020B0604030504040204" pitchFamily="50" charset="-128"/>
              </a:rPr>
              <a:t> in</a:t>
            </a:r>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Okayama</a:t>
            </a:r>
            <a:r>
              <a:rPr lang="ja-JP" altLang="en-US" dirty="0">
                <a:latin typeface="メイリオ" panose="020B0604030504040204" pitchFamily="50" charset="-128"/>
                <a:ea typeface="メイリオ" panose="020B0604030504040204" pitchFamily="50" charset="-128"/>
              </a:rPr>
              <a:t>写真展」</a:t>
            </a:r>
          </a:p>
          <a:p>
            <a:r>
              <a:rPr lang="ja-JP" altLang="en-US" dirty="0">
                <a:latin typeface="メイリオ" panose="020B0604030504040204" pitchFamily="50" charset="-128"/>
                <a:ea typeface="メイリオ" panose="020B0604030504040204" pitchFamily="50" charset="-128"/>
              </a:rPr>
              <a:t>　　　・チラシ・リーフレットの設置</a:t>
            </a:r>
          </a:p>
          <a:p>
            <a:r>
              <a:rPr lang="ja-JP" altLang="en-US" dirty="0">
                <a:latin typeface="メイリオ" panose="020B0604030504040204" pitchFamily="50" charset="-128"/>
                <a:ea typeface="メイリオ" panose="020B0604030504040204" pitchFamily="50" charset="-128"/>
              </a:rPr>
              <a:t>　　　・すまいる宣言制度イメージソング「</a:t>
            </a:r>
            <a:r>
              <a:rPr lang="en-US" altLang="ja-JP" dirty="0">
                <a:latin typeface="メイリオ" panose="020B0604030504040204" pitchFamily="50" charset="-128"/>
                <a:ea typeface="メイリオ" panose="020B0604030504040204" pitchFamily="50" charset="-128"/>
              </a:rPr>
              <a:t>smile</a:t>
            </a:r>
            <a:r>
              <a:rPr lang="ja-JP" altLang="en-US" dirty="0">
                <a:latin typeface="メイリオ" panose="020B0604030504040204" pitchFamily="50" charset="-128"/>
                <a:ea typeface="メイリオ" panose="020B0604030504040204" pitchFamily="50" charset="-128"/>
              </a:rPr>
              <a:t>」スライド動画の上映</a:t>
            </a:r>
          </a:p>
          <a:p>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協力：岡山市介護保険課</a:t>
            </a:r>
          </a:p>
          <a:p>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ja-JP" altLang="en-US" b="1" dirty="0">
                <a:latin typeface="メイリオ" panose="020B0604030504040204" pitchFamily="50" charset="-128"/>
                <a:ea typeface="メイリオ" panose="020B0604030504040204" pitchFamily="50" charset="-128"/>
              </a:rPr>
              <a:t>◇岡山県立図書館　連携展示　「福祉・介護職場の魅力紹介」</a:t>
            </a:r>
          </a:p>
          <a:p>
            <a:r>
              <a:rPr lang="ja-JP" altLang="en-US" dirty="0">
                <a:latin typeface="メイリオ" panose="020B0604030504040204" pitchFamily="50" charset="-128"/>
                <a:ea typeface="メイリオ" panose="020B0604030504040204" pitchFamily="50" charset="-128"/>
              </a:rPr>
              <a:t>　　期間：令和</a:t>
            </a:r>
            <a:r>
              <a:rPr lang="en-US" altLang="ja-JP" dirty="0">
                <a:latin typeface="メイリオ" panose="020B0604030504040204" pitchFamily="50" charset="-128"/>
                <a:ea typeface="メイリオ" panose="020B0604030504040204" pitchFamily="50" charset="-128"/>
              </a:rPr>
              <a:t>5</a:t>
            </a:r>
            <a:r>
              <a:rPr lang="ja-JP" altLang="en-US" dirty="0">
                <a:latin typeface="メイリオ" panose="020B0604030504040204" pitchFamily="50" charset="-128"/>
                <a:ea typeface="メイリオ" panose="020B0604030504040204" pitchFamily="50" charset="-128"/>
              </a:rPr>
              <a:t>年</a:t>
            </a:r>
            <a:r>
              <a:rPr lang="en-US" altLang="ja-JP" dirty="0">
                <a:latin typeface="メイリオ" panose="020B0604030504040204" pitchFamily="50" charset="-128"/>
                <a:ea typeface="メイリオ" panose="020B0604030504040204" pitchFamily="50" charset="-128"/>
              </a:rPr>
              <a:t>12</a:t>
            </a:r>
            <a:r>
              <a:rPr lang="ja-JP" altLang="en-US" dirty="0">
                <a:latin typeface="メイリオ" panose="020B0604030504040204" pitchFamily="50" charset="-128"/>
                <a:ea typeface="メイリオ" panose="020B0604030504040204" pitchFamily="50" charset="-128"/>
              </a:rPr>
              <a:t>月</a:t>
            </a:r>
            <a:r>
              <a:rPr lang="en-US" altLang="ja-JP" dirty="0">
                <a:latin typeface="メイリオ" panose="020B0604030504040204" pitchFamily="50" charset="-128"/>
                <a:ea typeface="メイリオ" panose="020B0604030504040204" pitchFamily="50" charset="-128"/>
              </a:rPr>
              <a:t>21</a:t>
            </a:r>
            <a:r>
              <a:rPr lang="ja-JP" altLang="en-US" dirty="0">
                <a:latin typeface="メイリオ" panose="020B0604030504040204" pitchFamily="50" charset="-128"/>
                <a:ea typeface="メイリオ" panose="020B0604030504040204" pitchFamily="50" charset="-128"/>
              </a:rPr>
              <a:t>日～令和</a:t>
            </a:r>
            <a:r>
              <a:rPr lang="en-US" altLang="ja-JP" dirty="0">
                <a:latin typeface="メイリオ" panose="020B0604030504040204" pitchFamily="50" charset="-128"/>
                <a:ea typeface="メイリオ" panose="020B0604030504040204" pitchFamily="50" charset="-128"/>
              </a:rPr>
              <a:t>6</a:t>
            </a:r>
            <a:r>
              <a:rPr lang="ja-JP" altLang="en-US" dirty="0">
                <a:latin typeface="メイリオ" panose="020B0604030504040204" pitchFamily="50" charset="-128"/>
                <a:ea typeface="メイリオ" panose="020B0604030504040204" pitchFamily="50" charset="-128"/>
              </a:rPr>
              <a:t>年</a:t>
            </a:r>
            <a:r>
              <a:rPr lang="en-US" altLang="ja-JP" dirty="0">
                <a:latin typeface="メイリオ" panose="020B0604030504040204" pitchFamily="50" charset="-128"/>
                <a:ea typeface="メイリオ" panose="020B0604030504040204" pitchFamily="50" charset="-128"/>
              </a:rPr>
              <a:t>1</a:t>
            </a:r>
            <a:r>
              <a:rPr lang="ja-JP" altLang="en-US" dirty="0">
                <a:latin typeface="メイリオ" panose="020B0604030504040204" pitchFamily="50" charset="-128"/>
                <a:ea typeface="メイリオ" panose="020B0604030504040204" pitchFamily="50" charset="-128"/>
              </a:rPr>
              <a:t>月</a:t>
            </a:r>
            <a:r>
              <a:rPr lang="en-US" altLang="ja-JP" dirty="0">
                <a:latin typeface="メイリオ" panose="020B0604030504040204" pitchFamily="50" charset="-128"/>
                <a:ea typeface="メイリオ" panose="020B0604030504040204" pitchFamily="50" charset="-128"/>
              </a:rPr>
              <a:t>21</a:t>
            </a:r>
            <a:r>
              <a:rPr lang="ja-JP" altLang="en-US" dirty="0">
                <a:latin typeface="メイリオ" panose="020B0604030504040204" pitchFamily="50" charset="-128"/>
                <a:ea typeface="メイリオ" panose="020B0604030504040204" pitchFamily="50" charset="-128"/>
              </a:rPr>
              <a:t>日</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内容：「</a:t>
            </a:r>
            <a:r>
              <a:rPr lang="en-US" altLang="ja-JP" dirty="0" err="1">
                <a:latin typeface="メイリオ" panose="020B0604030504040204" pitchFamily="50" charset="-128"/>
                <a:ea typeface="メイリオ" panose="020B0604030504040204" pitchFamily="50" charset="-128"/>
              </a:rPr>
              <a:t>KAiGO</a:t>
            </a:r>
            <a:r>
              <a:rPr lang="en-US" altLang="ja-JP" dirty="0">
                <a:latin typeface="メイリオ" panose="020B0604030504040204" pitchFamily="50" charset="-128"/>
                <a:ea typeface="メイリオ" panose="020B0604030504040204" pitchFamily="50" charset="-128"/>
              </a:rPr>
              <a:t> </a:t>
            </a:r>
            <a:r>
              <a:rPr lang="en-US" altLang="ja-JP" dirty="0" err="1">
                <a:latin typeface="メイリオ" panose="020B0604030504040204" pitchFamily="50" charset="-128"/>
                <a:ea typeface="メイリオ" panose="020B0604030504040204" pitchFamily="50" charset="-128"/>
              </a:rPr>
              <a:t>PRiDE</a:t>
            </a:r>
            <a:r>
              <a:rPr lang="en-US" altLang="ja-JP" dirty="0">
                <a:latin typeface="メイリオ" panose="020B0604030504040204" pitchFamily="50" charset="-128"/>
                <a:ea typeface="メイリオ" panose="020B0604030504040204" pitchFamily="50" charset="-128"/>
              </a:rPr>
              <a:t> in Okayama </a:t>
            </a:r>
            <a:r>
              <a:rPr lang="ja-JP" altLang="en-US" dirty="0">
                <a:latin typeface="メイリオ" panose="020B0604030504040204" pitchFamily="50" charset="-128"/>
                <a:ea typeface="メイリオ" panose="020B0604030504040204" pitchFamily="50" charset="-128"/>
              </a:rPr>
              <a:t>写真展」</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・ポスターの掲示・チラシ・リーフレットの設置</a:t>
            </a:r>
          </a:p>
          <a:p>
            <a:r>
              <a:rPr lang="ja-JP" altLang="en-US" dirty="0">
                <a:latin typeface="メイリオ" panose="020B0604030504040204" pitchFamily="50" charset="-128"/>
                <a:ea typeface="メイリオ" panose="020B0604030504040204" pitchFamily="50" charset="-128"/>
              </a:rPr>
              <a:t>　　　　「岡山拳聖オカライガー」（第弍話）介護職の魅力紹介動画等の上映</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・関連図書の展示</a:t>
            </a:r>
          </a:p>
          <a:p>
            <a:r>
              <a:rPr lang="ja-JP" altLang="en-US" dirty="0">
                <a:latin typeface="メイリオ" panose="020B0604030504040204" pitchFamily="50" charset="-128"/>
                <a:ea typeface="メイリオ" panose="020B0604030504040204" pitchFamily="50" charset="-128"/>
              </a:rPr>
              <a:t>・その他　</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各イベント等でのブース出展参加広報啓発</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移住ﾌｪｱ、県民局、音楽イベント等</a:t>
            </a:r>
            <a:r>
              <a:rPr lang="en-US" altLang="ja-JP" dirty="0">
                <a:latin typeface="メイリオ" panose="020B0604030504040204" pitchFamily="50" charset="-128"/>
                <a:ea typeface="メイリオ" panose="020B0604030504040204" pitchFamily="50" charset="-128"/>
              </a:rPr>
              <a:t>)</a:t>
            </a:r>
          </a:p>
        </p:txBody>
      </p:sp>
      <p:pic>
        <p:nvPicPr>
          <p:cNvPr id="11266" name="Picture 2">
            <a:extLst>
              <a:ext uri="{FF2B5EF4-FFF2-40B4-BE49-F238E27FC236}">
                <a16:creationId xmlns:a16="http://schemas.microsoft.com/office/drawing/2014/main" id="{659CDD84-0724-45AE-B263-21B87915C9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19205"/>
          <a:stretch>
            <a:fillRect/>
          </a:stretch>
        </p:blipFill>
        <p:spPr bwMode="auto">
          <a:xfrm>
            <a:off x="8821508" y="250322"/>
            <a:ext cx="2908658" cy="1902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7">
            <a:extLst>
              <a:ext uri="{FF2B5EF4-FFF2-40B4-BE49-F238E27FC236}">
                <a16:creationId xmlns:a16="http://schemas.microsoft.com/office/drawing/2014/main" id="{0480CE0C-3FA3-4E35-86C8-E85D02C931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1508" y="2328339"/>
            <a:ext cx="2899685" cy="2174274"/>
          </a:xfrm>
          <a:prstGeom prst="rect">
            <a:avLst/>
          </a:prstGeom>
        </p:spPr>
      </p:pic>
      <p:pic>
        <p:nvPicPr>
          <p:cNvPr id="10" name="図 9">
            <a:extLst>
              <a:ext uri="{FF2B5EF4-FFF2-40B4-BE49-F238E27FC236}">
                <a16:creationId xmlns:a16="http://schemas.microsoft.com/office/drawing/2014/main" id="{79C89DCF-81C6-448B-B677-8E208B253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1986" y="4709371"/>
            <a:ext cx="2858180" cy="2143635"/>
          </a:xfrm>
          <a:prstGeom prst="rect">
            <a:avLst/>
          </a:prstGeom>
        </p:spPr>
      </p:pic>
    </p:spTree>
    <p:extLst>
      <p:ext uri="{BB962C8B-B14F-4D97-AF65-F5344CB8AC3E}">
        <p14:creationId xmlns:p14="http://schemas.microsoft.com/office/powerpoint/2010/main" val="1176849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72B6B06-4C38-46A4-9681-48A3F0E0DA28}"/>
              </a:ext>
            </a:extLst>
          </p:cNvPr>
          <p:cNvSpPr txBox="1"/>
          <p:nvPr/>
        </p:nvSpPr>
        <p:spPr>
          <a:xfrm>
            <a:off x="276224" y="30459"/>
            <a:ext cx="12292011" cy="707886"/>
          </a:xfrm>
          <a:prstGeom prst="rect">
            <a:avLst/>
          </a:prstGeom>
          <a:noFill/>
        </p:spPr>
        <p:txBody>
          <a:bodyPr wrap="square">
            <a:spAutoFit/>
          </a:bodyPr>
          <a:lstStyle/>
          <a:p>
            <a:r>
              <a:rPr lang="ja-JP" altLang="en-US" sz="1600" dirty="0">
                <a:latin typeface="メイリオ" panose="020B0604030504040204" pitchFamily="50" charset="-128"/>
                <a:ea typeface="メイリオ" panose="020B0604030504040204" pitchFamily="50" charset="-128"/>
              </a:rPr>
              <a:t>・一般社団法人</a:t>
            </a:r>
            <a:r>
              <a:rPr lang="en-US" altLang="ja-JP" sz="1600" dirty="0" err="1">
                <a:latin typeface="メイリオ" panose="020B0604030504040204" pitchFamily="50" charset="-128"/>
                <a:ea typeface="メイリオ" panose="020B0604030504040204" pitchFamily="50" charset="-128"/>
              </a:rPr>
              <a:t>KAiGO</a:t>
            </a:r>
            <a:r>
              <a:rPr lang="ja-JP" altLang="en-US" sz="1600" dirty="0">
                <a:latin typeface="メイリオ" panose="020B0604030504040204" pitchFamily="50" charset="-128"/>
                <a:ea typeface="メイリオ" panose="020B0604030504040204" pitchFamily="50" charset="-128"/>
              </a:rPr>
              <a:t>　</a:t>
            </a:r>
            <a:r>
              <a:rPr lang="en-US" altLang="ja-JP" sz="1600" dirty="0" err="1">
                <a:latin typeface="メイリオ" panose="020B0604030504040204" pitchFamily="50" charset="-128"/>
                <a:ea typeface="メイリオ" panose="020B0604030504040204" pitchFamily="50" charset="-128"/>
              </a:rPr>
              <a:t>PRiDE</a:t>
            </a:r>
            <a:r>
              <a:rPr lang="ja-JP" altLang="en-US" sz="1600" dirty="0">
                <a:latin typeface="メイリオ" panose="020B0604030504040204" pitchFamily="50" charset="-128"/>
                <a:ea typeface="メイリオ" panose="020B0604030504040204" pitchFamily="50" charset="-128"/>
              </a:rPr>
              <a:t>との連携による普及啓発</a:t>
            </a:r>
            <a:endParaRPr lang="en-US" altLang="ja-JP" sz="16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a:t>
            </a:r>
            <a:r>
              <a:rPr lang="en-US" altLang="ja-JP" sz="2000" dirty="0" err="1">
                <a:latin typeface="メイリオ" panose="020B0604030504040204" pitchFamily="50" charset="-128"/>
                <a:ea typeface="メイリオ" panose="020B0604030504040204" pitchFamily="50" charset="-128"/>
              </a:rPr>
              <a:t>KAiGO</a:t>
            </a:r>
            <a:r>
              <a:rPr lang="en-US" altLang="ja-JP" sz="2000" dirty="0">
                <a:latin typeface="メイリオ" panose="020B0604030504040204" pitchFamily="50" charset="-128"/>
                <a:ea typeface="メイリオ" panose="020B0604030504040204" pitchFamily="50" charset="-128"/>
              </a:rPr>
              <a:t> </a:t>
            </a:r>
            <a:r>
              <a:rPr lang="en-US" altLang="ja-JP" sz="2000" dirty="0" err="1">
                <a:latin typeface="メイリオ" panose="020B0604030504040204" pitchFamily="50" charset="-128"/>
                <a:ea typeface="メイリオ" panose="020B0604030504040204" pitchFamily="50" charset="-128"/>
              </a:rPr>
              <a:t>PRiDE</a:t>
            </a:r>
            <a:r>
              <a:rPr lang="en-US" altLang="ja-JP" sz="2000" dirty="0">
                <a:latin typeface="メイリオ" panose="020B0604030504040204" pitchFamily="50" charset="-128"/>
                <a:ea typeface="メイリオ" panose="020B0604030504040204" pitchFamily="50" charset="-128"/>
              </a:rPr>
              <a:t> in Okayama</a:t>
            </a:r>
            <a:r>
              <a:rPr lang="ja-JP" altLang="en-US" sz="2000" dirty="0">
                <a:latin typeface="メイリオ" panose="020B0604030504040204" pitchFamily="50" charset="-128"/>
                <a:ea typeface="メイリオ" panose="020B0604030504040204" pitchFamily="50" charset="-128"/>
              </a:rPr>
              <a:t>写真展」～介護の魅力を伝えたい！</a:t>
            </a:r>
            <a:endParaRPr lang="en-US" altLang="ja-JP" sz="2400" dirty="0">
              <a:latin typeface="メイリオ" panose="020B0604030504040204" pitchFamily="50" charset="-128"/>
              <a:ea typeface="メイリオ" panose="020B0604030504040204" pitchFamily="50" charset="-128"/>
            </a:endParaRPr>
          </a:p>
        </p:txBody>
      </p:sp>
      <p:graphicFrame>
        <p:nvGraphicFramePr>
          <p:cNvPr id="9" name="表 8">
            <a:extLst>
              <a:ext uri="{FF2B5EF4-FFF2-40B4-BE49-F238E27FC236}">
                <a16:creationId xmlns:a16="http://schemas.microsoft.com/office/drawing/2014/main" id="{C34B093E-B7DA-482C-9616-1F19969FFF00}"/>
              </a:ext>
            </a:extLst>
          </p:cNvPr>
          <p:cNvGraphicFramePr>
            <a:graphicFrameLocks noGrp="1"/>
          </p:cNvGraphicFramePr>
          <p:nvPr>
            <p:extLst>
              <p:ext uri="{D42A27DB-BD31-4B8C-83A1-F6EECF244321}">
                <p14:modId xmlns:p14="http://schemas.microsoft.com/office/powerpoint/2010/main" val="3813821291"/>
              </p:ext>
            </p:extLst>
          </p:nvPr>
        </p:nvGraphicFramePr>
        <p:xfrm>
          <a:off x="276224" y="1081937"/>
          <a:ext cx="11639549" cy="5576037"/>
        </p:xfrm>
        <a:graphic>
          <a:graphicData uri="http://schemas.openxmlformats.org/drawingml/2006/table">
            <a:tbl>
              <a:tblPr>
                <a:tableStyleId>{5C22544A-7EE6-4342-B048-85BDC9FD1C3A}</a:tableStyleId>
              </a:tblPr>
              <a:tblGrid>
                <a:gridCol w="5486424">
                  <a:extLst>
                    <a:ext uri="{9D8B030D-6E8A-4147-A177-3AD203B41FA5}">
                      <a16:colId xmlns:a16="http://schemas.microsoft.com/office/drawing/2014/main" val="3711769725"/>
                    </a:ext>
                  </a:extLst>
                </a:gridCol>
                <a:gridCol w="5622008">
                  <a:extLst>
                    <a:ext uri="{9D8B030D-6E8A-4147-A177-3AD203B41FA5}">
                      <a16:colId xmlns:a16="http://schemas.microsoft.com/office/drawing/2014/main" val="2175606153"/>
                    </a:ext>
                  </a:extLst>
                </a:gridCol>
                <a:gridCol w="531117">
                  <a:extLst>
                    <a:ext uri="{9D8B030D-6E8A-4147-A177-3AD203B41FA5}">
                      <a16:colId xmlns:a16="http://schemas.microsoft.com/office/drawing/2014/main" val="1601212303"/>
                    </a:ext>
                  </a:extLst>
                </a:gridCol>
              </a:tblGrid>
              <a:tr h="489322">
                <a:tc>
                  <a:txBody>
                    <a:bodyPr/>
                    <a:lstStyle/>
                    <a:p>
                      <a:pPr algn="l" fontAlgn="ctr"/>
                      <a:r>
                        <a:rPr lang="ja-JP" altLang="en-US" sz="1600" b="1" u="none" strike="noStrike" dirty="0">
                          <a:solidFill>
                            <a:schemeClr val="tx1"/>
                          </a:solidFill>
                          <a:effectLst/>
                          <a:latin typeface="メイリオ" panose="020B0604030504040204" pitchFamily="50" charset="-128"/>
                          <a:ea typeface="メイリオ" panose="020B0604030504040204" pitchFamily="50" charset="-128"/>
                        </a:rPr>
                        <a:t>　●写真展について、率直なご感想</a:t>
                      </a:r>
                      <a:endParaRPr lang="ja-JP" altLang="en-US" sz="1600" b="1" i="0" u="none" strike="noStrike" dirty="0">
                        <a:solidFill>
                          <a:schemeClr val="tx1"/>
                        </a:solidFill>
                        <a:effectLst/>
                        <a:latin typeface="メイリオ" panose="020B0604030504040204" pitchFamily="50" charset="-128"/>
                        <a:ea typeface="メイリオ" panose="020B0604030504040204" pitchFamily="50" charset="-128"/>
                      </a:endParaRPr>
                    </a:p>
                  </a:txBody>
                  <a:tcPr marL="4776" marR="4776" marT="4776" marB="0" anchor="ctr"/>
                </a:tc>
                <a:tc>
                  <a:txBody>
                    <a:bodyPr/>
                    <a:lstStyle/>
                    <a:p>
                      <a:pPr algn="l" fontAlgn="ctr"/>
                      <a:r>
                        <a:rPr lang="ja-JP" altLang="en-US" sz="1600" b="1" u="none" strike="noStrike" dirty="0">
                          <a:solidFill>
                            <a:schemeClr val="tx1"/>
                          </a:solidFill>
                          <a:effectLst/>
                          <a:latin typeface="メイリオ" panose="020B0604030504040204" pitchFamily="50" charset="-128"/>
                          <a:ea typeface="メイリオ" panose="020B0604030504040204" pitchFamily="50" charset="-128"/>
                        </a:rPr>
                        <a:t>　●「福祉」「介護」の仕事についてご意見・ご感想</a:t>
                      </a:r>
                      <a:endParaRPr lang="ja-JP" altLang="en-US" sz="1600" b="1" i="0" u="none" strike="noStrike" dirty="0">
                        <a:solidFill>
                          <a:schemeClr val="tx1"/>
                        </a:solidFill>
                        <a:effectLst/>
                        <a:latin typeface="メイリオ" panose="020B0604030504040204" pitchFamily="50" charset="-128"/>
                        <a:ea typeface="メイリオ" panose="020B0604030504040204" pitchFamily="50" charset="-128"/>
                      </a:endParaRPr>
                    </a:p>
                  </a:txBody>
                  <a:tcPr marL="4776" marR="4776" marT="4776" marB="0" anchor="ctr"/>
                </a:tc>
                <a:tc>
                  <a:txBody>
                    <a:bodyPr/>
                    <a:lstStyle/>
                    <a:p>
                      <a:pPr algn="ctr" fontAlgn="ctr"/>
                      <a:r>
                        <a:rPr lang="ja-JP" altLang="en-US" sz="1600" b="1" u="none" strike="noStrike" dirty="0">
                          <a:solidFill>
                            <a:schemeClr val="tx1"/>
                          </a:solidFill>
                          <a:effectLst/>
                          <a:latin typeface="メイリオ" panose="020B0604030504040204" pitchFamily="50" charset="-128"/>
                          <a:ea typeface="メイリオ" panose="020B0604030504040204" pitchFamily="50" charset="-128"/>
                        </a:rPr>
                        <a:t>年代</a:t>
                      </a:r>
                      <a:endParaRPr lang="ja-JP" altLang="en-US" sz="1600" b="1" i="0" u="none" strike="noStrike" dirty="0">
                        <a:solidFill>
                          <a:schemeClr val="tx1"/>
                        </a:solidFill>
                        <a:effectLst/>
                        <a:latin typeface="メイリオ" panose="020B0604030504040204" pitchFamily="50" charset="-128"/>
                        <a:ea typeface="メイリオ" panose="020B0604030504040204" pitchFamily="50" charset="-128"/>
                      </a:endParaRPr>
                    </a:p>
                  </a:txBody>
                  <a:tcPr marL="4776" marR="4776" marT="4776" marB="0" anchor="ctr"/>
                </a:tc>
                <a:extLst>
                  <a:ext uri="{0D108BD9-81ED-4DB2-BD59-A6C34878D82A}">
                    <a16:rowId xmlns:a16="http://schemas.microsoft.com/office/drawing/2014/main" val="292899812"/>
                  </a:ext>
                </a:extLst>
              </a:tr>
              <a:tr h="799810">
                <a:tc>
                  <a:txBody>
                    <a:bodyPr/>
                    <a:lstStyle/>
                    <a:p>
                      <a:pPr algn="l" fontAlgn="ctr"/>
                      <a:r>
                        <a:rPr lang="ja-JP" altLang="en-US" sz="1600" u="none" strike="noStrike" dirty="0">
                          <a:effectLst/>
                          <a:latin typeface="メイリオ" panose="020B0604030504040204" pitchFamily="50" charset="-128"/>
                          <a:ea typeface="メイリオ" panose="020B0604030504040204" pitchFamily="50" charset="-128"/>
                        </a:rPr>
                        <a:t>一目では福祉・介護関係の方だと思われないくらい、素晴らしい写真だとおもいました！下に書いている福祉や介護の仕事の大切なメッセージもとても勉強になりました</a:t>
                      </a:r>
                      <a:endParaRPr lang="ja-JP" altLang="en-US" sz="1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76" marR="4776" marT="4776" marB="0" anchor="ctr"/>
                </a:tc>
                <a:tc>
                  <a:txBody>
                    <a:bodyPr/>
                    <a:lstStyle/>
                    <a:p>
                      <a:pPr algn="l" fontAlgn="ctr"/>
                      <a:r>
                        <a:rPr lang="ja-JP" altLang="en-US" sz="1600" u="none" strike="noStrike">
                          <a:effectLst/>
                          <a:latin typeface="メイリオ" panose="020B0604030504040204" pitchFamily="50" charset="-128"/>
                          <a:ea typeface="メイリオ" panose="020B0604030504040204" pitchFamily="50" charset="-128"/>
                        </a:rPr>
                        <a:t>高齢化の時代において、これらの仕事はとても重要になると改めて思いました。</a:t>
                      </a:r>
                      <a:endParaRPr lang="ja-JP" altLang="en-US" sz="1600" b="0" i="0" u="none" strike="noStrike">
                        <a:solidFill>
                          <a:srgbClr val="000000"/>
                        </a:solidFill>
                        <a:effectLst/>
                        <a:latin typeface="メイリオ" panose="020B0604030504040204" pitchFamily="50" charset="-128"/>
                        <a:ea typeface="メイリオ" panose="020B0604030504040204" pitchFamily="50" charset="-128"/>
                      </a:endParaRPr>
                    </a:p>
                  </a:txBody>
                  <a:tcPr marL="4776" marR="4776" marT="4776" marB="0" anchor="ctr"/>
                </a:tc>
                <a:tc>
                  <a:txBody>
                    <a:bodyPr/>
                    <a:lstStyle/>
                    <a:p>
                      <a:pPr algn="ctr" fontAlgn="ctr"/>
                      <a:r>
                        <a:rPr lang="ja-JP" altLang="en-US" sz="1600" u="none" strike="noStrike">
                          <a:effectLst/>
                          <a:latin typeface="メイリオ" panose="020B0604030504040204" pitchFamily="50" charset="-128"/>
                          <a:ea typeface="メイリオ" panose="020B0604030504040204" pitchFamily="50" charset="-128"/>
                        </a:rPr>
                        <a:t>１０代</a:t>
                      </a:r>
                      <a:endParaRPr lang="ja-JP" altLang="en-US" sz="1600" b="0" i="0" u="none" strike="noStrike">
                        <a:solidFill>
                          <a:srgbClr val="000000"/>
                        </a:solidFill>
                        <a:effectLst/>
                        <a:latin typeface="メイリオ" panose="020B0604030504040204" pitchFamily="50" charset="-128"/>
                        <a:ea typeface="メイリオ" panose="020B0604030504040204" pitchFamily="50" charset="-128"/>
                      </a:endParaRPr>
                    </a:p>
                  </a:txBody>
                  <a:tcPr marL="4776" marR="4776" marT="4776" marB="0" anchor="ctr"/>
                </a:tc>
                <a:extLst>
                  <a:ext uri="{0D108BD9-81ED-4DB2-BD59-A6C34878D82A}">
                    <a16:rowId xmlns:a16="http://schemas.microsoft.com/office/drawing/2014/main" val="1576711519"/>
                  </a:ext>
                </a:extLst>
              </a:tr>
              <a:tr h="1115093">
                <a:tc>
                  <a:txBody>
                    <a:bodyPr/>
                    <a:lstStyle/>
                    <a:p>
                      <a:pPr algn="l" fontAlgn="ctr"/>
                      <a:r>
                        <a:rPr lang="ja-JP" altLang="en-US" sz="1600" u="none" strike="noStrike" dirty="0">
                          <a:effectLst/>
                          <a:latin typeface="メイリオ" panose="020B0604030504040204" pitchFamily="50" charset="-128"/>
                          <a:ea typeface="メイリオ" panose="020B0604030504040204" pitchFamily="50" charset="-128"/>
                        </a:rPr>
                        <a:t>着飾る仕事でも露出がある仕事でもないと思いますが、カッコ良さが全開でした。下のコメントも良かったです。</a:t>
                      </a:r>
                      <a:endParaRPr lang="ja-JP" altLang="en-US" sz="1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76" marR="4776" marT="4776" marB="0" anchor="ctr"/>
                </a:tc>
                <a:tc>
                  <a:txBody>
                    <a:bodyPr/>
                    <a:lstStyle/>
                    <a:p>
                      <a:pPr algn="l" fontAlgn="ctr"/>
                      <a:r>
                        <a:rPr lang="ja-JP" altLang="en-US" sz="1600" u="none" strike="noStrike">
                          <a:effectLst/>
                          <a:latin typeface="メイリオ" panose="020B0604030504040204" pitchFamily="50" charset="-128"/>
                          <a:ea typeface="メイリオ" panose="020B0604030504040204" pitchFamily="50" charset="-128"/>
                        </a:rPr>
                        <a:t>団塊世代の人は自分の身内が要介護になることを悪いこと、恥ずべきことと捉えている人がまだまだ多いように思う。「介護」がもっともっとポジティブなイメージになっていくことを願っています。</a:t>
                      </a:r>
                      <a:endParaRPr lang="ja-JP" altLang="en-US" sz="1600" b="0" i="0" u="none" strike="noStrike">
                        <a:solidFill>
                          <a:srgbClr val="000000"/>
                        </a:solidFill>
                        <a:effectLst/>
                        <a:latin typeface="メイリオ" panose="020B0604030504040204" pitchFamily="50" charset="-128"/>
                        <a:ea typeface="メイリオ" panose="020B0604030504040204" pitchFamily="50" charset="-128"/>
                      </a:endParaRPr>
                    </a:p>
                  </a:txBody>
                  <a:tcPr marL="4776" marR="4776" marT="4776" marB="0" anchor="ctr"/>
                </a:tc>
                <a:tc>
                  <a:txBody>
                    <a:bodyPr/>
                    <a:lstStyle/>
                    <a:p>
                      <a:pPr algn="ctr" fontAlgn="ctr"/>
                      <a:r>
                        <a:rPr lang="ja-JP" altLang="en-US" sz="1600" u="none" strike="noStrike" dirty="0">
                          <a:effectLst/>
                          <a:latin typeface="メイリオ" panose="020B0604030504040204" pitchFamily="50" charset="-128"/>
                          <a:ea typeface="メイリオ" panose="020B0604030504040204" pitchFamily="50" charset="-128"/>
                        </a:rPr>
                        <a:t>５０代</a:t>
                      </a:r>
                      <a:endParaRPr lang="ja-JP" altLang="en-US" sz="1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76" marR="4776" marT="4776" marB="0" anchor="ctr"/>
                </a:tc>
                <a:extLst>
                  <a:ext uri="{0D108BD9-81ED-4DB2-BD59-A6C34878D82A}">
                    <a16:rowId xmlns:a16="http://schemas.microsoft.com/office/drawing/2014/main" val="3358734560"/>
                  </a:ext>
                </a:extLst>
              </a:tr>
              <a:tr h="558995">
                <a:tc>
                  <a:txBody>
                    <a:bodyPr/>
                    <a:lstStyle/>
                    <a:p>
                      <a:pPr algn="l" fontAlgn="ctr"/>
                      <a:r>
                        <a:rPr lang="ja-JP" altLang="en-US" sz="1600" u="none" strike="noStrike" dirty="0">
                          <a:effectLst/>
                          <a:latin typeface="メイリオ" panose="020B0604030504040204" pitchFamily="50" charset="-128"/>
                          <a:ea typeface="メイリオ" panose="020B0604030504040204" pitchFamily="50" charset="-128"/>
                        </a:rPr>
                        <a:t>モノクロが良かった。それぞれの個性がでていて、素敵でした</a:t>
                      </a:r>
                      <a:r>
                        <a:rPr lang="en-US" altLang="ja-JP" sz="1600" u="none" strike="noStrike" dirty="0">
                          <a:effectLst/>
                          <a:latin typeface="メイリオ" panose="020B0604030504040204" pitchFamily="50" charset="-128"/>
                          <a:ea typeface="メイリオ" panose="020B0604030504040204" pitchFamily="50" charset="-128"/>
                        </a:rPr>
                        <a:t>.</a:t>
                      </a:r>
                      <a:endParaRPr lang="en-US" altLang="ja-JP" sz="1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76" marR="4776" marT="4776" marB="0" anchor="ctr"/>
                </a:tc>
                <a:tc>
                  <a:txBody>
                    <a:bodyPr/>
                    <a:lstStyle/>
                    <a:p>
                      <a:pPr algn="l" fontAlgn="ctr"/>
                      <a:r>
                        <a:rPr lang="ja-JP" altLang="en-US" sz="1600" u="none" strike="noStrike">
                          <a:effectLst/>
                          <a:latin typeface="メイリオ" panose="020B0604030504040204" pitchFamily="50" charset="-128"/>
                          <a:ea typeface="メイリオ" panose="020B0604030504040204" pitchFamily="50" charset="-128"/>
                        </a:rPr>
                        <a:t>相手のことについて、考える仕事と感じていたが、自分のことを考えるにも大切だと思った。</a:t>
                      </a:r>
                      <a:endParaRPr lang="ja-JP" altLang="en-US" sz="1600" b="0" i="0" u="none" strike="noStrike">
                        <a:solidFill>
                          <a:srgbClr val="000000"/>
                        </a:solidFill>
                        <a:effectLst/>
                        <a:latin typeface="メイリオ" panose="020B0604030504040204" pitchFamily="50" charset="-128"/>
                        <a:ea typeface="メイリオ" panose="020B0604030504040204" pitchFamily="50" charset="-128"/>
                      </a:endParaRPr>
                    </a:p>
                  </a:txBody>
                  <a:tcPr marL="4776" marR="4776" marT="4776" marB="0" anchor="ctr"/>
                </a:tc>
                <a:tc>
                  <a:txBody>
                    <a:bodyPr/>
                    <a:lstStyle/>
                    <a:p>
                      <a:pPr algn="ctr" fontAlgn="ctr"/>
                      <a:r>
                        <a:rPr lang="ja-JP" altLang="en-US" sz="1600" u="none" strike="noStrike">
                          <a:effectLst/>
                          <a:latin typeface="メイリオ" panose="020B0604030504040204" pitchFamily="50" charset="-128"/>
                          <a:ea typeface="メイリオ" panose="020B0604030504040204" pitchFamily="50" charset="-128"/>
                        </a:rPr>
                        <a:t>２０代</a:t>
                      </a:r>
                      <a:endParaRPr lang="ja-JP" altLang="en-US" sz="1600" b="0" i="0" u="none" strike="noStrike">
                        <a:solidFill>
                          <a:srgbClr val="000000"/>
                        </a:solidFill>
                        <a:effectLst/>
                        <a:latin typeface="メイリオ" panose="020B0604030504040204" pitchFamily="50" charset="-128"/>
                        <a:ea typeface="メイリオ" panose="020B0604030504040204" pitchFamily="50" charset="-128"/>
                      </a:endParaRPr>
                    </a:p>
                  </a:txBody>
                  <a:tcPr marL="4776" marR="4776" marT="4776" marB="0" anchor="ctr"/>
                </a:tc>
                <a:extLst>
                  <a:ext uri="{0D108BD9-81ED-4DB2-BD59-A6C34878D82A}">
                    <a16:rowId xmlns:a16="http://schemas.microsoft.com/office/drawing/2014/main" val="654154142"/>
                  </a:ext>
                </a:extLst>
              </a:tr>
              <a:tr h="879043">
                <a:tc>
                  <a:txBody>
                    <a:bodyPr/>
                    <a:lstStyle/>
                    <a:p>
                      <a:pPr algn="l" fontAlgn="ctr"/>
                      <a:r>
                        <a:rPr lang="ja-JP" altLang="en-US" sz="1600" u="none" strike="noStrike" dirty="0">
                          <a:effectLst/>
                          <a:latin typeface="メイリオ" panose="020B0604030504040204" pitchFamily="50" charset="-128"/>
                          <a:ea typeface="メイリオ" panose="020B0604030504040204" pitchFamily="50" charset="-128"/>
                        </a:rPr>
                        <a:t>それぞれ個性がありながらも、モノクロで一体感があって、カッコ良かったです。下に添えられた言葉もステキでお仕事の熱意を感じました。</a:t>
                      </a:r>
                      <a:endParaRPr lang="ja-JP" altLang="en-US" sz="1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76" marR="4776" marT="4776" marB="0" anchor="ctr"/>
                </a:tc>
                <a:tc>
                  <a:txBody>
                    <a:bodyPr/>
                    <a:lstStyle/>
                    <a:p>
                      <a:pPr algn="l" fontAlgn="ctr"/>
                      <a:r>
                        <a:rPr lang="ja-JP" altLang="en-US" sz="1600" u="none" strike="noStrike" dirty="0">
                          <a:effectLst/>
                          <a:latin typeface="メイリオ" panose="020B0604030504040204" pitchFamily="50" charset="-128"/>
                          <a:ea typeface="メイリオ" panose="020B0604030504040204" pitchFamily="50" charset="-128"/>
                        </a:rPr>
                        <a:t>社会福祉士を目指しているので、先輩方のカッコ良い姿を見られて良かったです</a:t>
                      </a:r>
                      <a:endParaRPr lang="ja-JP" altLang="en-US" sz="1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76" marR="4776" marT="4776" marB="0" anchor="ctr"/>
                </a:tc>
                <a:tc>
                  <a:txBody>
                    <a:bodyPr/>
                    <a:lstStyle/>
                    <a:p>
                      <a:pPr algn="ctr" fontAlgn="ctr"/>
                      <a:r>
                        <a:rPr lang="ja-JP" altLang="en-US" sz="1600" u="none" strike="noStrike">
                          <a:effectLst/>
                          <a:latin typeface="メイリオ" panose="020B0604030504040204" pitchFamily="50" charset="-128"/>
                          <a:ea typeface="メイリオ" panose="020B0604030504040204" pitchFamily="50" charset="-128"/>
                        </a:rPr>
                        <a:t>２０代</a:t>
                      </a:r>
                      <a:endParaRPr lang="ja-JP" altLang="en-US" sz="1600" b="0" i="0" u="none" strike="noStrike">
                        <a:solidFill>
                          <a:srgbClr val="000000"/>
                        </a:solidFill>
                        <a:effectLst/>
                        <a:latin typeface="メイリオ" panose="020B0604030504040204" pitchFamily="50" charset="-128"/>
                        <a:ea typeface="メイリオ" panose="020B0604030504040204" pitchFamily="50" charset="-128"/>
                      </a:endParaRPr>
                    </a:p>
                  </a:txBody>
                  <a:tcPr marL="4776" marR="4776" marT="4776" marB="0" anchor="ctr"/>
                </a:tc>
                <a:extLst>
                  <a:ext uri="{0D108BD9-81ED-4DB2-BD59-A6C34878D82A}">
                    <a16:rowId xmlns:a16="http://schemas.microsoft.com/office/drawing/2014/main" val="158458079"/>
                  </a:ext>
                </a:extLst>
              </a:tr>
              <a:tr h="496051">
                <a:tc>
                  <a:txBody>
                    <a:bodyPr/>
                    <a:lstStyle/>
                    <a:p>
                      <a:pPr algn="l" fontAlgn="ctr"/>
                      <a:r>
                        <a:rPr lang="ja-JP" altLang="en-US" sz="1600" u="none" strike="noStrike">
                          <a:effectLst/>
                          <a:latin typeface="メイリオ" panose="020B0604030504040204" pitchFamily="50" charset="-128"/>
                          <a:ea typeface="メイリオ" panose="020B0604030504040204" pitchFamily="50" charset="-128"/>
                        </a:rPr>
                        <a:t>それぞれ良い写真で、すごいなと思いました</a:t>
                      </a:r>
                      <a:endParaRPr lang="ja-JP" altLang="en-US" sz="1600" b="0" i="0" u="none" strike="noStrike">
                        <a:solidFill>
                          <a:srgbClr val="000000"/>
                        </a:solidFill>
                        <a:effectLst/>
                        <a:latin typeface="メイリオ" panose="020B0604030504040204" pitchFamily="50" charset="-128"/>
                        <a:ea typeface="メイリオ" panose="020B0604030504040204" pitchFamily="50" charset="-128"/>
                      </a:endParaRPr>
                    </a:p>
                  </a:txBody>
                  <a:tcPr marL="4776" marR="4776" marT="4776" marB="0" anchor="ctr"/>
                </a:tc>
                <a:tc>
                  <a:txBody>
                    <a:bodyPr/>
                    <a:lstStyle/>
                    <a:p>
                      <a:pPr algn="l" fontAlgn="ctr"/>
                      <a:r>
                        <a:rPr lang="ja-JP" altLang="en-US" sz="1600" u="none" strike="noStrike" dirty="0">
                          <a:effectLst/>
                          <a:latin typeface="メイリオ" panose="020B0604030504040204" pitchFamily="50" charset="-128"/>
                          <a:ea typeface="メイリオ" panose="020B0604030504040204" pitchFamily="50" charset="-128"/>
                        </a:rPr>
                        <a:t>人がとりこぼさない貴重な仕事だと思います。</a:t>
                      </a:r>
                      <a:endParaRPr lang="ja-JP" altLang="en-US" sz="1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76" marR="4776" marT="4776" marB="0" anchor="ctr"/>
                </a:tc>
                <a:tc>
                  <a:txBody>
                    <a:bodyPr/>
                    <a:lstStyle/>
                    <a:p>
                      <a:pPr algn="ctr" fontAlgn="ctr"/>
                      <a:r>
                        <a:rPr lang="ja-JP" altLang="en-US" sz="1600" u="none" strike="noStrike">
                          <a:effectLst/>
                          <a:latin typeface="メイリオ" panose="020B0604030504040204" pitchFamily="50" charset="-128"/>
                          <a:ea typeface="メイリオ" panose="020B0604030504040204" pitchFamily="50" charset="-128"/>
                        </a:rPr>
                        <a:t>４０代</a:t>
                      </a:r>
                      <a:endParaRPr lang="ja-JP" altLang="en-US" sz="1600" b="0" i="0" u="none" strike="noStrike">
                        <a:solidFill>
                          <a:srgbClr val="000000"/>
                        </a:solidFill>
                        <a:effectLst/>
                        <a:latin typeface="メイリオ" panose="020B0604030504040204" pitchFamily="50" charset="-128"/>
                        <a:ea typeface="メイリオ" panose="020B0604030504040204" pitchFamily="50" charset="-128"/>
                      </a:endParaRPr>
                    </a:p>
                  </a:txBody>
                  <a:tcPr marL="4776" marR="4776" marT="4776" marB="0" anchor="ctr"/>
                </a:tc>
                <a:extLst>
                  <a:ext uri="{0D108BD9-81ED-4DB2-BD59-A6C34878D82A}">
                    <a16:rowId xmlns:a16="http://schemas.microsoft.com/office/drawing/2014/main" val="3168316318"/>
                  </a:ext>
                </a:extLst>
              </a:tr>
              <a:tr h="496051">
                <a:tc>
                  <a:txBody>
                    <a:bodyPr/>
                    <a:lstStyle/>
                    <a:p>
                      <a:pPr algn="l" fontAlgn="ctr"/>
                      <a:r>
                        <a:rPr lang="ja-JP" altLang="en-US" sz="1600" u="none" strike="noStrike">
                          <a:effectLst/>
                          <a:latin typeface="メイリオ" panose="020B0604030504040204" pitchFamily="50" charset="-128"/>
                          <a:ea typeface="メイリオ" panose="020B0604030504040204" pitchFamily="50" charset="-128"/>
                        </a:rPr>
                        <a:t>きれいな方ばかりで、モデルさんだと思いました。下に書かれている言葉はとても刺激になりました。</a:t>
                      </a:r>
                      <a:endParaRPr lang="ja-JP" altLang="en-US" sz="1600" b="0" i="0" u="none" strike="noStrike">
                        <a:solidFill>
                          <a:srgbClr val="000000"/>
                        </a:solidFill>
                        <a:effectLst/>
                        <a:latin typeface="メイリオ" panose="020B0604030504040204" pitchFamily="50" charset="-128"/>
                        <a:ea typeface="メイリオ" panose="020B0604030504040204" pitchFamily="50" charset="-128"/>
                      </a:endParaRPr>
                    </a:p>
                  </a:txBody>
                  <a:tcPr marL="4776" marR="4776" marT="4776" marB="0" anchor="ctr"/>
                </a:tc>
                <a:tc>
                  <a:txBody>
                    <a:bodyPr/>
                    <a:lstStyle/>
                    <a:p>
                      <a:pPr algn="l" fontAlgn="ctr"/>
                      <a:r>
                        <a:rPr lang="ja-JP" altLang="en-US" sz="1600" u="none" strike="noStrike" dirty="0">
                          <a:effectLst/>
                          <a:latin typeface="メイリオ" panose="020B0604030504040204" pitchFamily="50" charset="-128"/>
                          <a:ea typeface="メイリオ" panose="020B0604030504040204" pitchFamily="50" charset="-128"/>
                        </a:rPr>
                        <a:t>大変だと思うが、これからの時代、必要不可欠の大切な仕事だと思う。</a:t>
                      </a:r>
                      <a:endParaRPr lang="ja-JP" altLang="en-US" sz="1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76" marR="4776" marT="4776" marB="0" anchor="ctr"/>
                </a:tc>
                <a:tc>
                  <a:txBody>
                    <a:bodyPr/>
                    <a:lstStyle/>
                    <a:p>
                      <a:pPr algn="ctr" fontAlgn="ctr"/>
                      <a:r>
                        <a:rPr lang="ja-JP" altLang="en-US" sz="1600" u="none" strike="noStrike">
                          <a:effectLst/>
                          <a:latin typeface="メイリオ" panose="020B0604030504040204" pitchFamily="50" charset="-128"/>
                          <a:ea typeface="メイリオ" panose="020B0604030504040204" pitchFamily="50" charset="-128"/>
                        </a:rPr>
                        <a:t>１０代</a:t>
                      </a:r>
                      <a:endParaRPr lang="ja-JP" altLang="en-US" sz="1600" b="0" i="0" u="none" strike="noStrike">
                        <a:solidFill>
                          <a:srgbClr val="000000"/>
                        </a:solidFill>
                        <a:effectLst/>
                        <a:latin typeface="メイリオ" panose="020B0604030504040204" pitchFamily="50" charset="-128"/>
                        <a:ea typeface="メイリオ" panose="020B0604030504040204" pitchFamily="50" charset="-128"/>
                      </a:endParaRPr>
                    </a:p>
                  </a:txBody>
                  <a:tcPr marL="4776" marR="4776" marT="4776" marB="0" anchor="ctr"/>
                </a:tc>
                <a:extLst>
                  <a:ext uri="{0D108BD9-81ED-4DB2-BD59-A6C34878D82A}">
                    <a16:rowId xmlns:a16="http://schemas.microsoft.com/office/drawing/2014/main" val="3448313120"/>
                  </a:ext>
                </a:extLst>
              </a:tr>
              <a:tr h="741672">
                <a:tc>
                  <a:txBody>
                    <a:bodyPr/>
                    <a:lstStyle/>
                    <a:p>
                      <a:pPr algn="l" fontAlgn="ctr"/>
                      <a:r>
                        <a:rPr lang="ja-JP" altLang="en-US" sz="1600" u="none" strike="noStrike">
                          <a:effectLst/>
                          <a:latin typeface="メイリオ" panose="020B0604030504040204" pitchFamily="50" charset="-128"/>
                          <a:ea typeface="メイリオ" panose="020B0604030504040204" pitchFamily="50" charset="-128"/>
                        </a:rPr>
                        <a:t>個性は写真を通して発揮されるのだと思いました。</a:t>
                      </a:r>
                      <a:endParaRPr lang="ja-JP" altLang="en-US" sz="1600" b="0" i="0" u="none" strike="noStrike">
                        <a:solidFill>
                          <a:srgbClr val="000000"/>
                        </a:solidFill>
                        <a:effectLst/>
                        <a:latin typeface="メイリオ" panose="020B0604030504040204" pitchFamily="50" charset="-128"/>
                        <a:ea typeface="メイリオ" panose="020B0604030504040204" pitchFamily="50" charset="-128"/>
                      </a:endParaRPr>
                    </a:p>
                  </a:txBody>
                  <a:tcPr marL="4776" marR="4776" marT="4776" marB="0" anchor="ctr"/>
                </a:tc>
                <a:tc>
                  <a:txBody>
                    <a:bodyPr/>
                    <a:lstStyle/>
                    <a:p>
                      <a:pPr algn="l" fontAlgn="ctr"/>
                      <a:r>
                        <a:rPr lang="ja-JP" altLang="en-US" sz="1600" u="none" strike="noStrike" dirty="0">
                          <a:effectLst/>
                          <a:latin typeface="メイリオ" panose="020B0604030504040204" pitchFamily="50" charset="-128"/>
                          <a:ea typeface="メイリオ" panose="020B0604030504040204" pitchFamily="50" charset="-128"/>
                        </a:rPr>
                        <a:t>周りにいないので、なかなかリアルに伝わってこないもの。自分が関わるときになったら、どれくらい理解できるのかなと思う。</a:t>
                      </a:r>
                      <a:endParaRPr lang="ja-JP" altLang="en-US" sz="1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76" marR="4776" marT="4776" marB="0" anchor="ctr"/>
                </a:tc>
                <a:tc>
                  <a:txBody>
                    <a:bodyPr/>
                    <a:lstStyle/>
                    <a:p>
                      <a:pPr algn="ctr" fontAlgn="ctr"/>
                      <a:r>
                        <a:rPr lang="ja-JP" altLang="en-US" sz="1600" u="none" strike="noStrike" dirty="0">
                          <a:effectLst/>
                          <a:latin typeface="メイリオ" panose="020B0604030504040204" pitchFamily="50" charset="-128"/>
                          <a:ea typeface="メイリオ" panose="020B0604030504040204" pitchFamily="50" charset="-128"/>
                        </a:rPr>
                        <a:t>５０代</a:t>
                      </a:r>
                      <a:endParaRPr lang="ja-JP" altLang="en-US" sz="1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76" marR="4776" marT="4776" marB="0" anchor="ctr"/>
                </a:tc>
                <a:extLst>
                  <a:ext uri="{0D108BD9-81ED-4DB2-BD59-A6C34878D82A}">
                    <a16:rowId xmlns:a16="http://schemas.microsoft.com/office/drawing/2014/main" val="1459340977"/>
                  </a:ext>
                </a:extLst>
              </a:tr>
            </a:tbl>
          </a:graphicData>
        </a:graphic>
      </p:graphicFrame>
      <p:sp>
        <p:nvSpPr>
          <p:cNvPr id="11" name="テキスト ボックス 10">
            <a:extLst>
              <a:ext uri="{FF2B5EF4-FFF2-40B4-BE49-F238E27FC236}">
                <a16:creationId xmlns:a16="http://schemas.microsoft.com/office/drawing/2014/main" id="{1D7AC65A-CFA0-4F0B-A227-42C0428D6945}"/>
              </a:ext>
            </a:extLst>
          </p:cNvPr>
          <p:cNvSpPr txBox="1"/>
          <p:nvPr/>
        </p:nvSpPr>
        <p:spPr>
          <a:xfrm>
            <a:off x="276223" y="679309"/>
            <a:ext cx="11639549" cy="523220"/>
          </a:xfrm>
          <a:prstGeom prst="rect">
            <a:avLst/>
          </a:prstGeom>
          <a:noFill/>
        </p:spPr>
        <p:txBody>
          <a:bodyPr wrap="square">
            <a:spAutoFit/>
          </a:bodyPr>
          <a:lstStyle/>
          <a:p>
            <a:r>
              <a:rPr lang="en-US" altLang="ja-JP" b="1" dirty="0">
                <a:latin typeface="メイリオ" panose="020B0604030504040204" pitchFamily="50" charset="-128"/>
                <a:ea typeface="メイリオ" panose="020B0604030504040204" pitchFamily="50" charset="-128"/>
              </a:rPr>
              <a:t>2023.11.19</a:t>
            </a:r>
            <a:r>
              <a:rPr lang="ja-JP" altLang="en-US" b="1" dirty="0">
                <a:latin typeface="メイリオ" panose="020B0604030504040204" pitchFamily="50" charset="-128"/>
                <a:ea typeface="メイリオ" panose="020B0604030504040204" pitchFamily="50" charset="-128"/>
              </a:rPr>
              <a:t>　</a:t>
            </a:r>
            <a:r>
              <a:rPr lang="en-US" altLang="ja-JP" b="1" dirty="0">
                <a:latin typeface="メイリオ" panose="020B0604030504040204" pitchFamily="50" charset="-128"/>
                <a:ea typeface="メイリオ" panose="020B0604030504040204" pitchFamily="50" charset="-128"/>
              </a:rPr>
              <a:t>Okayama</a:t>
            </a:r>
            <a:r>
              <a:rPr lang="ja-JP" altLang="en-US" b="1" dirty="0">
                <a:latin typeface="メイリオ" panose="020B0604030504040204" pitchFamily="50" charset="-128"/>
                <a:ea typeface="メイリオ" panose="020B0604030504040204" pitchFamily="50" charset="-128"/>
              </a:rPr>
              <a:t>福祉・介護フェス</a:t>
            </a:r>
            <a:r>
              <a:rPr lang="en-US" altLang="ja-JP" b="1" dirty="0">
                <a:latin typeface="メイリオ" panose="020B0604030504040204" pitchFamily="50" charset="-128"/>
                <a:ea typeface="メイリオ" panose="020B0604030504040204" pitchFamily="50" charset="-128"/>
              </a:rPr>
              <a:t>2023</a:t>
            </a:r>
            <a:r>
              <a:rPr lang="ja-JP" altLang="en-US" b="1" dirty="0">
                <a:latin typeface="メイリオ" panose="020B0604030504040204" pitchFamily="50" charset="-128"/>
                <a:ea typeface="メイリオ" panose="020B0604030504040204" pitchFamily="50" charset="-128"/>
              </a:rPr>
              <a:t>会場内　</a:t>
            </a:r>
            <a:r>
              <a:rPr lang="ja-JP" altLang="en-US" sz="2800" b="1" dirty="0">
                <a:latin typeface="メイリオ" panose="020B0604030504040204" pitchFamily="50" charset="-128"/>
                <a:ea typeface="メイリオ" panose="020B0604030504040204" pitchFamily="50" charset="-128"/>
              </a:rPr>
              <a:t>写真展来場者の感想</a:t>
            </a:r>
            <a:endParaRPr lang="ja-JP" altLang="en-US"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57769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D08F0701-B8A6-4DBC-BC22-F943E39598DC}"/>
              </a:ext>
            </a:extLst>
          </p:cNvPr>
          <p:cNvSpPr txBox="1"/>
          <p:nvPr/>
        </p:nvSpPr>
        <p:spPr>
          <a:xfrm>
            <a:off x="338137" y="165100"/>
            <a:ext cx="6093618" cy="646331"/>
          </a:xfrm>
          <a:prstGeom prst="rect">
            <a:avLst/>
          </a:prstGeom>
          <a:noFill/>
        </p:spPr>
        <p:txBody>
          <a:bodyPr wrap="square">
            <a:spAutoFit/>
          </a:bodyPr>
          <a:lstStyle/>
          <a:p>
            <a:r>
              <a:rPr lang="ja-JP" altLang="en-US" sz="1800" b="1" dirty="0">
                <a:latin typeface="メイリオ" panose="020B0604030504040204" pitchFamily="50" charset="-128"/>
                <a:ea typeface="メイリオ" panose="020B0604030504040204" pitchFamily="50" charset="-128"/>
              </a:rPr>
              <a:t>一般社団法人</a:t>
            </a:r>
            <a:r>
              <a:rPr lang="en-US" altLang="ja-JP" sz="1800" b="1" dirty="0" err="1">
                <a:latin typeface="メイリオ" panose="020B0604030504040204" pitchFamily="50" charset="-128"/>
                <a:ea typeface="メイリオ" panose="020B0604030504040204" pitchFamily="50" charset="-128"/>
              </a:rPr>
              <a:t>KAiGO</a:t>
            </a:r>
            <a:r>
              <a:rPr lang="ja-JP" altLang="en-US" sz="1800" b="1" dirty="0">
                <a:latin typeface="メイリオ" panose="020B0604030504040204" pitchFamily="50" charset="-128"/>
                <a:ea typeface="メイリオ" panose="020B0604030504040204" pitchFamily="50" charset="-128"/>
              </a:rPr>
              <a:t>　</a:t>
            </a:r>
            <a:r>
              <a:rPr lang="en-US" altLang="ja-JP" sz="1800" b="1" dirty="0" err="1">
                <a:latin typeface="メイリオ" panose="020B0604030504040204" pitchFamily="50" charset="-128"/>
                <a:ea typeface="メイリオ" panose="020B0604030504040204" pitchFamily="50" charset="-128"/>
              </a:rPr>
              <a:t>PRiDE</a:t>
            </a:r>
            <a:r>
              <a:rPr lang="ja-JP" altLang="en-US" sz="1800" b="1" dirty="0">
                <a:latin typeface="メイリオ" panose="020B0604030504040204" pitchFamily="50" charset="-128"/>
                <a:ea typeface="メイリオ" panose="020B0604030504040204" pitchFamily="50" charset="-128"/>
              </a:rPr>
              <a:t>との連携による普及啓発</a:t>
            </a:r>
            <a:endParaRPr lang="en-US" altLang="ja-JP" sz="1800"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　◇</a:t>
            </a:r>
            <a:r>
              <a:rPr lang="en-US" altLang="ja-JP" b="1" dirty="0" err="1">
                <a:latin typeface="メイリオ" panose="020B0604030504040204" pitchFamily="50" charset="-128"/>
                <a:ea typeface="メイリオ" panose="020B0604030504040204" pitchFamily="50" charset="-128"/>
              </a:rPr>
              <a:t>KAiGO</a:t>
            </a:r>
            <a:r>
              <a:rPr lang="en-US" altLang="ja-JP" b="1" dirty="0">
                <a:latin typeface="メイリオ" panose="020B0604030504040204" pitchFamily="50" charset="-128"/>
                <a:ea typeface="メイリオ" panose="020B0604030504040204" pitchFamily="50" charset="-128"/>
              </a:rPr>
              <a:t> </a:t>
            </a:r>
            <a:r>
              <a:rPr lang="en-US" altLang="ja-JP" b="1" dirty="0" err="1">
                <a:latin typeface="メイリオ" panose="020B0604030504040204" pitchFamily="50" charset="-128"/>
                <a:ea typeface="メイリオ" panose="020B0604030504040204" pitchFamily="50" charset="-128"/>
              </a:rPr>
              <a:t>PRiDE</a:t>
            </a:r>
            <a:r>
              <a:rPr lang="ja-JP" altLang="en-US" b="1" dirty="0">
                <a:latin typeface="メイリオ" panose="020B0604030504040204" pitchFamily="50" charset="-128"/>
                <a:ea typeface="メイリオ" panose="020B0604030504040204" pitchFamily="50" charset="-128"/>
              </a:rPr>
              <a:t>ポートレート写真展示の開催</a:t>
            </a:r>
          </a:p>
        </p:txBody>
      </p:sp>
      <p:sp>
        <p:nvSpPr>
          <p:cNvPr id="6" name="テキスト ボックス 5">
            <a:extLst>
              <a:ext uri="{FF2B5EF4-FFF2-40B4-BE49-F238E27FC236}">
                <a16:creationId xmlns:a16="http://schemas.microsoft.com/office/drawing/2014/main" id="{2A3E2A7B-6610-440A-B871-0B44997B3662}"/>
              </a:ext>
            </a:extLst>
          </p:cNvPr>
          <p:cNvSpPr txBox="1"/>
          <p:nvPr/>
        </p:nvSpPr>
        <p:spPr>
          <a:xfrm>
            <a:off x="27721" y="811431"/>
            <a:ext cx="1620957" cy="523220"/>
          </a:xfrm>
          <a:prstGeom prst="rect">
            <a:avLst/>
          </a:prstGeom>
          <a:noFill/>
        </p:spPr>
        <p:txBody>
          <a:bodyPr wrap="none" rtlCol="0">
            <a:spAutoFit/>
          </a:bodyPr>
          <a:lstStyle/>
          <a:p>
            <a:r>
              <a:rPr kumimoji="1" lang="en-US" altLang="ja-JP" sz="2800" b="1" dirty="0">
                <a:latin typeface="+mn-ea"/>
              </a:rPr>
              <a:t>【</a:t>
            </a:r>
            <a:r>
              <a:rPr kumimoji="1" lang="ja-JP" altLang="en-US" sz="2800" b="1" dirty="0">
                <a:latin typeface="+mn-ea"/>
              </a:rPr>
              <a:t>参考</a:t>
            </a:r>
            <a:r>
              <a:rPr kumimoji="1" lang="en-US" altLang="ja-JP" sz="2800" b="1" dirty="0">
                <a:latin typeface="+mn-ea"/>
              </a:rPr>
              <a:t>】</a:t>
            </a:r>
            <a:endParaRPr kumimoji="1" lang="ja-JP" altLang="en-US" sz="2800" b="1" dirty="0">
              <a:latin typeface="+mn-ea"/>
            </a:endParaRPr>
          </a:p>
        </p:txBody>
      </p:sp>
      <p:sp>
        <p:nvSpPr>
          <p:cNvPr id="8" name="テキスト ボックス 7">
            <a:extLst>
              <a:ext uri="{FF2B5EF4-FFF2-40B4-BE49-F238E27FC236}">
                <a16:creationId xmlns:a16="http://schemas.microsoft.com/office/drawing/2014/main" id="{95543A8B-CABF-49D8-B214-4B2EA4934353}"/>
              </a:ext>
            </a:extLst>
          </p:cNvPr>
          <p:cNvSpPr txBox="1"/>
          <p:nvPr/>
        </p:nvSpPr>
        <p:spPr>
          <a:xfrm>
            <a:off x="338137" y="1420813"/>
            <a:ext cx="9020176" cy="5047536"/>
          </a:xfrm>
          <a:prstGeom prst="rect">
            <a:avLst/>
          </a:prstGeom>
          <a:noFill/>
        </p:spPr>
        <p:txBody>
          <a:bodyPr wrap="square">
            <a:spAutoFit/>
          </a:bodyPr>
          <a:lstStyle/>
          <a:p>
            <a:r>
              <a:rPr lang="ja-JP" altLang="en-US" sz="2400" b="1" dirty="0">
                <a:latin typeface="メイリオ" panose="020B0604030504040204" pitchFamily="50" charset="-128"/>
                <a:ea typeface="メイリオ" panose="020B0604030504040204" pitchFamily="50" charset="-128"/>
                <a:cs typeface="ZWAdobeF" pitchFamily="2" charset="0"/>
              </a:rPr>
              <a:t>ポートレート写真に添えられたフォトモデルのコメント</a:t>
            </a:r>
            <a:endParaRPr lang="en-US" altLang="ja-JP" sz="2400" b="1" dirty="0">
              <a:latin typeface="メイリオ" panose="020B0604030504040204" pitchFamily="50" charset="-128"/>
              <a:ea typeface="メイリオ" panose="020B0604030504040204" pitchFamily="50" charset="-128"/>
              <a:cs typeface="ZWAdobeF" pitchFamily="2" charset="0"/>
            </a:endParaRPr>
          </a:p>
          <a:p>
            <a:r>
              <a:rPr lang="ja-JP" altLang="en-US" sz="3200" b="1" dirty="0">
                <a:latin typeface="メイリオ" panose="020B0604030504040204" pitchFamily="50" charset="-128"/>
                <a:ea typeface="メイリオ" panose="020B0604030504040204" pitchFamily="50" charset="-128"/>
                <a:cs typeface="ZWAdobeF" pitchFamily="2" charset="0"/>
              </a:rPr>
              <a:t>「介護職の魅力」「大切にしていること」</a:t>
            </a:r>
          </a:p>
          <a:p>
            <a:endParaRPr lang="en-US" altLang="ja-JP" sz="2400" b="1" dirty="0">
              <a:latin typeface="メイリオ" panose="020B0604030504040204" pitchFamily="50" charset="-128"/>
              <a:ea typeface="メイリオ" panose="020B0604030504040204" pitchFamily="50" charset="-128"/>
              <a:cs typeface="ZWAdobeF" pitchFamily="2" charset="0"/>
            </a:endParaRPr>
          </a:p>
          <a:p>
            <a:r>
              <a:rPr lang="ja-JP" altLang="en-US" sz="2200" dirty="0">
                <a:latin typeface="メイリオ" panose="020B0604030504040204" pitchFamily="50" charset="-128"/>
                <a:ea typeface="メイリオ" panose="020B0604030504040204" pitchFamily="50" charset="-128"/>
                <a:cs typeface="ZWAdobeF" pitchFamily="2" charset="0"/>
              </a:rPr>
              <a:t>・笑顔で</a:t>
            </a:r>
            <a:r>
              <a:rPr lang="en-US" altLang="ja-JP" sz="2200" dirty="0">
                <a:latin typeface="メイリオ" panose="020B0604030504040204" pitchFamily="50" charset="-128"/>
                <a:ea typeface="メイリオ" panose="020B0604030504040204" pitchFamily="50" charset="-128"/>
                <a:cs typeface="ZWAdobeF" pitchFamily="2" charset="0"/>
              </a:rPr>
              <a:t>｢</a:t>
            </a:r>
            <a:r>
              <a:rPr lang="ja-JP" altLang="en-US" sz="2200" dirty="0">
                <a:latin typeface="メイリオ" panose="020B0604030504040204" pitchFamily="50" charset="-128"/>
                <a:ea typeface="メイリオ" panose="020B0604030504040204" pitchFamily="50" charset="-128"/>
                <a:cs typeface="ZWAdobeF" pitchFamily="2" charset="0"/>
              </a:rPr>
              <a:t>ありがとう</a:t>
            </a:r>
            <a:r>
              <a:rPr lang="en-US" altLang="ja-JP" sz="2200" dirty="0">
                <a:latin typeface="メイリオ" panose="020B0604030504040204" pitchFamily="50" charset="-128"/>
                <a:ea typeface="メイリオ" panose="020B0604030504040204" pitchFamily="50" charset="-128"/>
                <a:cs typeface="ZWAdobeF" pitchFamily="2" charset="0"/>
              </a:rPr>
              <a:t>｣</a:t>
            </a:r>
            <a:r>
              <a:rPr lang="ja-JP" altLang="en-US" sz="2200" dirty="0">
                <a:latin typeface="メイリオ" panose="020B0604030504040204" pitchFamily="50" charset="-128"/>
                <a:ea typeface="メイリオ" panose="020B0604030504040204" pitchFamily="50" charset="-128"/>
                <a:cs typeface="ZWAdobeF" pitchFamily="2" charset="0"/>
              </a:rPr>
              <a:t>と言って頂ける日々</a:t>
            </a:r>
            <a:endParaRPr lang="en-US" altLang="ja-JP" sz="2200" dirty="0">
              <a:latin typeface="メイリオ" panose="020B0604030504040204" pitchFamily="50" charset="-128"/>
              <a:ea typeface="メイリオ" panose="020B0604030504040204" pitchFamily="50" charset="-128"/>
              <a:cs typeface="ZWAdobeF" pitchFamily="2" charset="0"/>
            </a:endParaRPr>
          </a:p>
          <a:p>
            <a:r>
              <a:rPr lang="ja-JP" altLang="en-US" sz="2200" dirty="0">
                <a:latin typeface="メイリオ" panose="020B0604030504040204" pitchFamily="50" charset="-128"/>
                <a:ea typeface="メイリオ" panose="020B0604030504040204" pitchFamily="50" charset="-128"/>
                <a:cs typeface="ZWAdobeF" pitchFamily="2" charset="0"/>
              </a:rPr>
              <a:t>・その人らしい人生を。</a:t>
            </a:r>
            <a:endParaRPr lang="en-US" altLang="ja-JP" sz="2200" dirty="0">
              <a:latin typeface="メイリオ" panose="020B0604030504040204" pitchFamily="50" charset="-128"/>
              <a:ea typeface="メイリオ" panose="020B0604030504040204" pitchFamily="50" charset="-128"/>
              <a:cs typeface="ZWAdobeF" pitchFamily="2" charset="0"/>
            </a:endParaRPr>
          </a:p>
          <a:p>
            <a:r>
              <a:rPr lang="ja-JP" altLang="en-US" sz="2200" dirty="0">
                <a:latin typeface="メイリオ" panose="020B0604030504040204" pitchFamily="50" charset="-128"/>
                <a:ea typeface="メイリオ" panose="020B0604030504040204" pitchFamily="50" charset="-128"/>
                <a:cs typeface="ZWAdobeF" pitchFamily="2" charset="0"/>
              </a:rPr>
              <a:t>・母のように、人に笑顔を与えられる介護職になりたい。</a:t>
            </a:r>
            <a:endParaRPr lang="en-US" altLang="ja-JP" sz="2200" dirty="0">
              <a:latin typeface="メイリオ" panose="020B0604030504040204" pitchFamily="50" charset="-128"/>
              <a:ea typeface="メイリオ" panose="020B0604030504040204" pitchFamily="50" charset="-128"/>
              <a:cs typeface="ZWAdobeF" pitchFamily="2" charset="0"/>
            </a:endParaRPr>
          </a:p>
          <a:p>
            <a:r>
              <a:rPr lang="ja-JP" altLang="en-US" sz="2200" dirty="0">
                <a:latin typeface="メイリオ" panose="020B0604030504040204" pitchFamily="50" charset="-128"/>
                <a:ea typeface="メイリオ" panose="020B0604030504040204" pitchFamily="50" charset="-128"/>
                <a:cs typeface="ZWAdobeF" pitchFamily="2" charset="0"/>
              </a:rPr>
              <a:t>・大切にしているのは、普段の様子をしっかりと把握しておくこと。　</a:t>
            </a:r>
            <a:endParaRPr lang="en-US" altLang="ja-JP" sz="2200" dirty="0">
              <a:latin typeface="メイリオ" panose="020B0604030504040204" pitchFamily="50" charset="-128"/>
              <a:ea typeface="メイリオ" panose="020B0604030504040204" pitchFamily="50" charset="-128"/>
              <a:cs typeface="ZWAdobeF" pitchFamily="2" charset="0"/>
            </a:endParaRPr>
          </a:p>
          <a:p>
            <a:r>
              <a:rPr lang="ja-JP" altLang="en-US" sz="2200" dirty="0">
                <a:latin typeface="メイリオ" panose="020B0604030504040204" pitchFamily="50" charset="-128"/>
                <a:ea typeface="メイリオ" panose="020B0604030504040204" pitchFamily="50" charset="-128"/>
                <a:cs typeface="ZWAdobeF" pitchFamily="2" charset="0"/>
              </a:rPr>
              <a:t>　どれだけ</a:t>
            </a:r>
            <a:r>
              <a:rPr lang="en-US" altLang="ja-JP" sz="2200" dirty="0">
                <a:latin typeface="メイリオ" panose="020B0604030504040204" pitchFamily="50" charset="-128"/>
                <a:ea typeface="メイリオ" panose="020B0604030504040204" pitchFamily="50" charset="-128"/>
                <a:cs typeface="ZWAdobeF" pitchFamily="2" charset="0"/>
              </a:rPr>
              <a:t>〝</a:t>
            </a:r>
            <a:r>
              <a:rPr lang="ja-JP" altLang="en-US" sz="2200" dirty="0">
                <a:latin typeface="メイリオ" panose="020B0604030504040204" pitchFamily="50" charset="-128"/>
                <a:ea typeface="メイリオ" panose="020B0604030504040204" pitchFamily="50" charset="-128"/>
                <a:cs typeface="ZWAdobeF" pitchFamily="2" charset="0"/>
              </a:rPr>
              <a:t>気付けるのか“が重要。</a:t>
            </a:r>
            <a:endParaRPr lang="en-US" altLang="ja-JP" sz="2200" dirty="0">
              <a:latin typeface="メイリオ" panose="020B0604030504040204" pitchFamily="50" charset="-128"/>
              <a:ea typeface="メイリオ" panose="020B0604030504040204" pitchFamily="50" charset="-128"/>
              <a:cs typeface="ZWAdobeF" pitchFamily="2" charset="0"/>
            </a:endParaRPr>
          </a:p>
          <a:p>
            <a:r>
              <a:rPr lang="ja-JP" altLang="en-US" sz="2200" dirty="0">
                <a:latin typeface="メイリオ" panose="020B0604030504040204" pitchFamily="50" charset="-128"/>
                <a:ea typeface="メイリオ" panose="020B0604030504040204" pitchFamily="50" charset="-128"/>
                <a:cs typeface="ZWAdobeF" pitchFamily="2" charset="0"/>
              </a:rPr>
              <a:t>・</a:t>
            </a:r>
            <a:r>
              <a:rPr lang="ja-JP" altLang="en-US" sz="2200" b="1" dirty="0">
                <a:latin typeface="メイリオ" panose="020B0604030504040204" pitchFamily="50" charset="-128"/>
                <a:ea typeface="メイリオ" panose="020B0604030504040204" pitchFamily="50" charset="-128"/>
                <a:cs typeface="ZWAdobeF" pitchFamily="2" charset="0"/>
              </a:rPr>
              <a:t>いつも一つ一つ、一人一人に優しく丁寧でいること。</a:t>
            </a:r>
            <a:endParaRPr lang="en-US" altLang="ja-JP" sz="2200" b="1" dirty="0">
              <a:latin typeface="メイリオ" panose="020B0604030504040204" pitchFamily="50" charset="-128"/>
              <a:ea typeface="メイリオ" panose="020B0604030504040204" pitchFamily="50" charset="-128"/>
              <a:cs typeface="ZWAdobeF" pitchFamily="2" charset="0"/>
            </a:endParaRPr>
          </a:p>
          <a:p>
            <a:r>
              <a:rPr lang="ja-JP" altLang="en-US" sz="2200" dirty="0">
                <a:latin typeface="メイリオ" panose="020B0604030504040204" pitchFamily="50" charset="-128"/>
                <a:ea typeface="メイリオ" panose="020B0604030504040204" pitchFamily="50" charset="-128"/>
                <a:cs typeface="ZWAdobeF" pitchFamily="2" charset="0"/>
              </a:rPr>
              <a:t>・「焦らず自分のペースで、そのまま頑張って。」</a:t>
            </a:r>
            <a:endParaRPr lang="en-US" altLang="ja-JP" sz="2200" dirty="0">
              <a:latin typeface="メイリオ" panose="020B0604030504040204" pitchFamily="50" charset="-128"/>
              <a:ea typeface="メイリオ" panose="020B0604030504040204" pitchFamily="50" charset="-128"/>
              <a:cs typeface="ZWAdobeF" pitchFamily="2" charset="0"/>
            </a:endParaRPr>
          </a:p>
          <a:p>
            <a:r>
              <a:rPr lang="ja-JP" altLang="en-US" sz="2200" dirty="0">
                <a:latin typeface="メイリオ" panose="020B0604030504040204" pitchFamily="50" charset="-128"/>
                <a:ea typeface="メイリオ" panose="020B0604030504040204" pitchFamily="50" charset="-128"/>
                <a:cs typeface="ZWAdobeF" pitchFamily="2" charset="0"/>
              </a:rPr>
              <a:t>　　ご利用者様から頂いた、　私が大切にしている言葉。</a:t>
            </a:r>
            <a:endParaRPr lang="en-US" altLang="ja-JP" sz="2200" dirty="0">
              <a:latin typeface="メイリオ" panose="020B0604030504040204" pitchFamily="50" charset="-128"/>
              <a:ea typeface="メイリオ" panose="020B0604030504040204" pitchFamily="50" charset="-128"/>
              <a:cs typeface="ZWAdobeF" pitchFamily="2" charset="0"/>
            </a:endParaRPr>
          </a:p>
          <a:p>
            <a:r>
              <a:rPr lang="ja-JP" altLang="en-US" sz="2200" dirty="0">
                <a:latin typeface="メイリオ" panose="020B0604030504040204" pitchFamily="50" charset="-128"/>
                <a:ea typeface="メイリオ" panose="020B0604030504040204" pitchFamily="50" charset="-128"/>
                <a:cs typeface="ZWAdobeF" pitchFamily="2" charset="0"/>
              </a:rPr>
              <a:t>・コミュニケーションをしっかりととり、利用者様一人一人の思いを</a:t>
            </a:r>
            <a:endParaRPr lang="en-US" altLang="ja-JP" sz="2200" dirty="0">
              <a:latin typeface="メイリオ" panose="020B0604030504040204" pitchFamily="50" charset="-128"/>
              <a:ea typeface="メイリオ" panose="020B0604030504040204" pitchFamily="50" charset="-128"/>
              <a:cs typeface="ZWAdobeF" pitchFamily="2" charset="0"/>
            </a:endParaRPr>
          </a:p>
          <a:p>
            <a:r>
              <a:rPr lang="ja-JP" altLang="en-US" sz="2200" dirty="0">
                <a:latin typeface="メイリオ" panose="020B0604030504040204" pitchFamily="50" charset="-128"/>
                <a:ea typeface="メイリオ" panose="020B0604030504040204" pitchFamily="50" charset="-128"/>
                <a:cs typeface="ZWAdobeF" pitchFamily="2" charset="0"/>
              </a:rPr>
              <a:t>　知るようにしています。</a:t>
            </a:r>
            <a:endParaRPr lang="en-US" altLang="ja-JP" sz="2200" dirty="0">
              <a:latin typeface="メイリオ" panose="020B0604030504040204" pitchFamily="50" charset="-128"/>
              <a:ea typeface="メイリオ" panose="020B0604030504040204" pitchFamily="50" charset="-128"/>
              <a:cs typeface="ZWAdobeF" pitchFamily="2" charset="0"/>
            </a:endParaRPr>
          </a:p>
          <a:p>
            <a:r>
              <a:rPr lang="ja-JP" altLang="en-US" sz="2200" dirty="0">
                <a:latin typeface="メイリオ" panose="020B0604030504040204" pitchFamily="50" charset="-128"/>
                <a:ea typeface="メイリオ" panose="020B0604030504040204" pitchFamily="50" charset="-128"/>
                <a:cs typeface="ZWAdobeF" pitchFamily="2" charset="0"/>
              </a:rPr>
              <a:t>・何においても、まずは利用者とのコミュニケーション</a:t>
            </a:r>
            <a:endParaRPr lang="en-US" altLang="ja-JP" sz="2200" dirty="0">
              <a:latin typeface="メイリオ" panose="020B0604030504040204" pitchFamily="50" charset="-128"/>
              <a:ea typeface="メイリオ" panose="020B0604030504040204" pitchFamily="50" charset="-128"/>
              <a:cs typeface="ZWAdobeF" pitchFamily="2" charset="0"/>
            </a:endParaRPr>
          </a:p>
        </p:txBody>
      </p:sp>
      <p:sp>
        <p:nvSpPr>
          <p:cNvPr id="13" name="楕円 12">
            <a:extLst>
              <a:ext uri="{FF2B5EF4-FFF2-40B4-BE49-F238E27FC236}">
                <a16:creationId xmlns:a16="http://schemas.microsoft.com/office/drawing/2014/main" id="{4E6944AA-8E80-42B4-BC79-EE2A4E0198F9}"/>
              </a:ext>
            </a:extLst>
          </p:cNvPr>
          <p:cNvSpPr/>
          <p:nvPr/>
        </p:nvSpPr>
        <p:spPr>
          <a:xfrm>
            <a:off x="9504031" y="5179594"/>
            <a:ext cx="2164553" cy="34383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5ED17723-2BBF-45EE-81DE-E189417B5FC9}"/>
              </a:ext>
            </a:extLst>
          </p:cNvPr>
          <p:cNvSpPr txBox="1"/>
          <p:nvPr/>
        </p:nvSpPr>
        <p:spPr>
          <a:xfrm>
            <a:off x="9725027" y="5985424"/>
            <a:ext cx="2128836" cy="646331"/>
          </a:xfrm>
          <a:prstGeom prst="rect">
            <a:avLst/>
          </a:prstGeom>
          <a:noFill/>
          <a:ln>
            <a:solidFill>
              <a:schemeClr val="accent1"/>
            </a:solidFill>
          </a:ln>
        </p:spPr>
        <p:txBody>
          <a:bodyPr wrap="square">
            <a:spAutoFit/>
          </a:bodyPr>
          <a:lstStyle/>
          <a:p>
            <a:r>
              <a:rPr lang="ja-JP" altLang="en-US" sz="1800" dirty="0">
                <a:latin typeface="メイリオ" panose="020B0604030504040204" pitchFamily="50" charset="-128"/>
                <a:ea typeface="メイリオ" panose="020B0604030504040204" pitchFamily="50" charset="-128"/>
                <a:cs typeface="ZWAdobeF" pitchFamily="2" charset="0"/>
              </a:rPr>
              <a:t>写真に添えられたフォトモデル言葉</a:t>
            </a:r>
            <a:endParaRPr lang="en-US" altLang="ja-JP" sz="1800" dirty="0">
              <a:latin typeface="メイリオ" panose="020B0604030504040204" pitchFamily="50" charset="-128"/>
              <a:ea typeface="メイリオ" panose="020B0604030504040204" pitchFamily="50" charset="-128"/>
              <a:cs typeface="ZWAdobeF" pitchFamily="2" charset="0"/>
            </a:endParaRPr>
          </a:p>
        </p:txBody>
      </p:sp>
      <p:sp>
        <p:nvSpPr>
          <p:cNvPr id="16" name="矢印: 上 15">
            <a:extLst>
              <a:ext uri="{FF2B5EF4-FFF2-40B4-BE49-F238E27FC236}">
                <a16:creationId xmlns:a16="http://schemas.microsoft.com/office/drawing/2014/main" id="{614EA23E-9C1D-43F4-A0C8-918E7420DA6D}"/>
              </a:ext>
            </a:extLst>
          </p:cNvPr>
          <p:cNvSpPr/>
          <p:nvPr/>
        </p:nvSpPr>
        <p:spPr>
          <a:xfrm>
            <a:off x="10789445" y="5641594"/>
            <a:ext cx="261939" cy="3438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57552430-7DB8-44F6-8557-C81D84EEC3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756" y="186715"/>
            <a:ext cx="2535107" cy="1425997"/>
          </a:xfrm>
          <a:prstGeom prst="rect">
            <a:avLst/>
          </a:prstGeom>
        </p:spPr>
      </p:pic>
      <p:pic>
        <p:nvPicPr>
          <p:cNvPr id="19" name="図 18">
            <a:extLst>
              <a:ext uri="{FF2B5EF4-FFF2-40B4-BE49-F238E27FC236}">
                <a16:creationId xmlns:a16="http://schemas.microsoft.com/office/drawing/2014/main" id="{DF27B912-D78E-407D-BFCA-5A49AD8441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4077" y="2182151"/>
            <a:ext cx="1844459" cy="2766443"/>
          </a:xfrm>
          <a:prstGeom prst="rect">
            <a:avLst/>
          </a:prstGeom>
          <a:ln w="228600" cap="sq" cmpd="thickThin">
            <a:solidFill>
              <a:srgbClr val="000000"/>
            </a:solidFill>
            <a:prstDash val="solid"/>
            <a:miter lim="800000"/>
          </a:ln>
          <a:effectLst>
            <a:innerShdw blurRad="76200">
              <a:srgbClr val="000000"/>
            </a:innerShdw>
          </a:effectLst>
        </p:spPr>
      </p:pic>
      <p:sp>
        <p:nvSpPr>
          <p:cNvPr id="20" name="テキスト ボックス 19">
            <a:extLst>
              <a:ext uri="{FF2B5EF4-FFF2-40B4-BE49-F238E27FC236}">
                <a16:creationId xmlns:a16="http://schemas.microsoft.com/office/drawing/2014/main" id="{3CB5BFC4-88F2-4B68-BE05-09456ED149F1}"/>
              </a:ext>
            </a:extLst>
          </p:cNvPr>
          <p:cNvSpPr txBox="1"/>
          <p:nvPr/>
        </p:nvSpPr>
        <p:spPr>
          <a:xfrm>
            <a:off x="10052090" y="5200426"/>
            <a:ext cx="902811" cy="307777"/>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コメント</a:t>
            </a:r>
          </a:p>
        </p:txBody>
      </p:sp>
    </p:spTree>
    <p:extLst>
      <p:ext uri="{BB962C8B-B14F-4D97-AF65-F5344CB8AC3E}">
        <p14:creationId xmlns:p14="http://schemas.microsoft.com/office/powerpoint/2010/main" val="3312038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37F0BB7-4C6D-4C37-A0D4-E4F045EC5CEF}"/>
              </a:ext>
            </a:extLst>
          </p:cNvPr>
          <p:cNvSpPr txBox="1"/>
          <p:nvPr/>
        </p:nvSpPr>
        <p:spPr>
          <a:xfrm>
            <a:off x="207818" y="174102"/>
            <a:ext cx="11776364" cy="830997"/>
          </a:xfrm>
          <a:prstGeom prst="rect">
            <a:avLst/>
          </a:prstGeom>
          <a:noFill/>
        </p:spPr>
        <p:txBody>
          <a:bodyPr wrap="square">
            <a:spAutoFit/>
          </a:bodyPr>
          <a:lstStyle/>
          <a:p>
            <a:r>
              <a:rPr lang="ja-JP" altLang="en-US" sz="2400" b="1" dirty="0">
                <a:latin typeface="メイリオ" panose="020B0604030504040204" pitchFamily="50" charset="-128"/>
                <a:ea typeface="メイリオ" panose="020B0604030504040204" pitchFamily="50" charset="-128"/>
              </a:rPr>
              <a:t>６）福祉の就職総合フェアと連動した福祉介護の魅力発信イベント・セミナー開催</a:t>
            </a:r>
          </a:p>
          <a:p>
            <a:r>
              <a:rPr lang="ja-JP" altLang="en-US" sz="2400" b="1" dirty="0">
                <a:latin typeface="メイリオ" panose="020B0604030504040204" pitchFamily="50" charset="-128"/>
                <a:ea typeface="メイリオ" panose="020B0604030504040204" pitchFamily="50" charset="-128"/>
              </a:rPr>
              <a:t>　　</a:t>
            </a:r>
            <a:r>
              <a:rPr lang="en-US" altLang="ja-JP" sz="2400" b="1" dirty="0">
                <a:latin typeface="メイリオ" panose="020B0604030504040204" pitchFamily="50" charset="-128"/>
                <a:ea typeface="メイリオ" panose="020B0604030504040204" pitchFamily="50" charset="-128"/>
              </a:rPr>
              <a:t>Okayama</a:t>
            </a:r>
            <a:r>
              <a:rPr lang="ja-JP" altLang="en-US" sz="2400" b="1" dirty="0">
                <a:latin typeface="メイリオ" panose="020B0604030504040204" pitchFamily="50" charset="-128"/>
                <a:ea typeface="メイリオ" panose="020B0604030504040204" pitchFamily="50" charset="-128"/>
              </a:rPr>
              <a:t>福祉・介護フェス</a:t>
            </a:r>
            <a:r>
              <a:rPr lang="en-US" altLang="ja-JP" sz="2400" b="1" dirty="0">
                <a:latin typeface="メイリオ" panose="020B0604030504040204" pitchFamily="50" charset="-128"/>
                <a:ea typeface="メイリオ" panose="020B0604030504040204" pitchFamily="50" charset="-128"/>
              </a:rPr>
              <a:t>2023</a:t>
            </a:r>
            <a:r>
              <a:rPr lang="ja-JP" altLang="en-US" sz="2400" b="1" dirty="0">
                <a:latin typeface="メイリオ" panose="020B0604030504040204" pitchFamily="50" charset="-128"/>
                <a:ea typeface="メイリオ" panose="020B0604030504040204" pitchFamily="50" charset="-128"/>
              </a:rPr>
              <a:t>（</a:t>
            </a:r>
            <a:r>
              <a:rPr lang="en-US" altLang="ja-JP" sz="2400" b="1" dirty="0">
                <a:latin typeface="メイリオ" panose="020B0604030504040204" pitchFamily="50" charset="-128"/>
                <a:ea typeface="メイリオ" panose="020B0604030504040204" pitchFamily="50" charset="-128"/>
              </a:rPr>
              <a:t>8</a:t>
            </a:r>
            <a:r>
              <a:rPr lang="ja-JP" altLang="en-US" sz="2400" b="1" dirty="0">
                <a:latin typeface="メイリオ" panose="020B0604030504040204" pitchFamily="50" charset="-128"/>
                <a:ea typeface="メイリオ" panose="020B0604030504040204" pitchFamily="50" charset="-128"/>
              </a:rPr>
              <a:t>月</a:t>
            </a:r>
            <a:r>
              <a:rPr lang="en-US" altLang="ja-JP" sz="2400" b="1" dirty="0">
                <a:latin typeface="メイリオ" panose="020B0604030504040204" pitchFamily="50" charset="-128"/>
                <a:ea typeface="メイリオ" panose="020B0604030504040204" pitchFamily="50" charset="-128"/>
              </a:rPr>
              <a:t>6</a:t>
            </a:r>
            <a:r>
              <a:rPr lang="ja-JP" altLang="en-US" sz="2400" b="1" dirty="0">
                <a:latin typeface="メイリオ" panose="020B0604030504040204" pitchFamily="50" charset="-128"/>
                <a:ea typeface="メイリオ" panose="020B0604030504040204" pitchFamily="50" charset="-128"/>
              </a:rPr>
              <a:t>日、</a:t>
            </a:r>
            <a:r>
              <a:rPr lang="en-US" altLang="ja-JP" sz="2400" b="1" dirty="0">
                <a:latin typeface="メイリオ" panose="020B0604030504040204" pitchFamily="50" charset="-128"/>
                <a:ea typeface="メイリオ" panose="020B0604030504040204" pitchFamily="50" charset="-128"/>
              </a:rPr>
              <a:t>11</a:t>
            </a:r>
            <a:r>
              <a:rPr lang="ja-JP" altLang="en-US" sz="2400" b="1" dirty="0">
                <a:latin typeface="メイリオ" panose="020B0604030504040204" pitchFamily="50" charset="-128"/>
                <a:ea typeface="メイリオ" panose="020B0604030504040204" pitchFamily="50" charset="-128"/>
              </a:rPr>
              <a:t>月</a:t>
            </a:r>
            <a:r>
              <a:rPr lang="en-US" altLang="ja-JP" sz="2400" b="1" dirty="0">
                <a:latin typeface="メイリオ" panose="020B0604030504040204" pitchFamily="50" charset="-128"/>
                <a:ea typeface="メイリオ" panose="020B0604030504040204" pitchFamily="50" charset="-128"/>
              </a:rPr>
              <a:t>19</a:t>
            </a:r>
            <a:r>
              <a:rPr lang="ja-JP" altLang="en-US" sz="2400" b="1" dirty="0">
                <a:latin typeface="メイリオ" panose="020B0604030504040204" pitchFamily="50" charset="-128"/>
                <a:ea typeface="メイリオ" panose="020B0604030504040204" pitchFamily="50" charset="-128"/>
              </a:rPr>
              <a:t>日就職フェア同日開催）</a:t>
            </a:r>
          </a:p>
        </p:txBody>
      </p:sp>
      <p:sp>
        <p:nvSpPr>
          <p:cNvPr id="9" name="テキスト ボックス 8">
            <a:extLst>
              <a:ext uri="{FF2B5EF4-FFF2-40B4-BE49-F238E27FC236}">
                <a16:creationId xmlns:a16="http://schemas.microsoft.com/office/drawing/2014/main" id="{32B03692-4F88-4B1E-88E2-C8657F1723C3}"/>
              </a:ext>
            </a:extLst>
          </p:cNvPr>
          <p:cNvSpPr txBox="1"/>
          <p:nvPr/>
        </p:nvSpPr>
        <p:spPr>
          <a:xfrm>
            <a:off x="207818" y="1343801"/>
            <a:ext cx="8864746" cy="4062651"/>
          </a:xfrm>
          <a:prstGeom prst="rect">
            <a:avLst/>
          </a:prstGeom>
          <a:noFill/>
        </p:spPr>
        <p:txBody>
          <a:bodyPr wrap="square">
            <a:spAutoFit/>
          </a:bodyPr>
          <a:lstStyle/>
          <a:p>
            <a:r>
              <a:rPr lang="ja-JP" altLang="en-US" sz="2000" b="1" dirty="0">
                <a:latin typeface="メイリオ" panose="020B0604030504040204" pitchFamily="50" charset="-128"/>
                <a:ea typeface="メイリオ" panose="020B0604030504040204" pitchFamily="50" charset="-128"/>
              </a:rPr>
              <a:t>◇</a:t>
            </a:r>
            <a:r>
              <a:rPr lang="en-US" altLang="ja-JP" sz="2000" b="1" dirty="0">
                <a:latin typeface="メイリオ" panose="020B0604030504040204" pitchFamily="50" charset="-128"/>
                <a:ea typeface="メイリオ" panose="020B0604030504040204" pitchFamily="50" charset="-128"/>
              </a:rPr>
              <a:t>Okayama</a:t>
            </a:r>
            <a:r>
              <a:rPr lang="ja-JP" altLang="en-US" sz="2000" b="1" dirty="0">
                <a:latin typeface="メイリオ" panose="020B0604030504040204" pitchFamily="50" charset="-128"/>
                <a:ea typeface="メイリオ" panose="020B0604030504040204" pitchFamily="50" charset="-128"/>
              </a:rPr>
              <a:t>福祉・介護フェス</a:t>
            </a:r>
            <a:r>
              <a:rPr lang="en-US" altLang="ja-JP" sz="2000" b="1" dirty="0">
                <a:latin typeface="メイリオ" panose="020B0604030504040204" pitchFamily="50" charset="-128"/>
                <a:ea typeface="メイリオ" panose="020B0604030504040204" pitchFamily="50" charset="-128"/>
              </a:rPr>
              <a:t>2023</a:t>
            </a:r>
            <a:r>
              <a:rPr lang="ja-JP" altLang="en-US" sz="2000" b="1" dirty="0">
                <a:latin typeface="メイリオ" panose="020B0604030504040204" pitchFamily="50" charset="-128"/>
                <a:ea typeface="メイリオ" panose="020B0604030504040204" pitchFamily="50" charset="-128"/>
              </a:rPr>
              <a:t>　親子で楽しむ♪福祉体験イベント</a:t>
            </a:r>
            <a:endParaRPr lang="en-US" altLang="ja-JP" sz="2000" b="1"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a:t>
            </a:r>
            <a:r>
              <a:rPr lang="ja-JP" altLang="en-US" sz="2000" b="1" dirty="0">
                <a:latin typeface="メイリオ" panose="020B0604030504040204" pitchFamily="50" charset="-128"/>
                <a:ea typeface="メイリオ" panose="020B0604030504040204" pitchFamily="50" charset="-128"/>
              </a:rPr>
              <a:t>日時：令和</a:t>
            </a:r>
            <a:r>
              <a:rPr lang="en-US" altLang="ja-JP" sz="2000" b="1" dirty="0">
                <a:latin typeface="メイリオ" panose="020B0604030504040204" pitchFamily="50" charset="-128"/>
                <a:ea typeface="メイリオ" panose="020B0604030504040204" pitchFamily="50" charset="-128"/>
              </a:rPr>
              <a:t>5</a:t>
            </a:r>
            <a:r>
              <a:rPr lang="ja-JP" altLang="en-US" sz="2000" b="1" dirty="0">
                <a:latin typeface="メイリオ" panose="020B0604030504040204" pitchFamily="50" charset="-128"/>
                <a:ea typeface="メイリオ" panose="020B0604030504040204" pitchFamily="50" charset="-128"/>
              </a:rPr>
              <a:t>年</a:t>
            </a:r>
            <a:r>
              <a:rPr lang="en-US" altLang="ja-JP" sz="2000" b="1" dirty="0">
                <a:latin typeface="メイリオ" panose="020B0604030504040204" pitchFamily="50" charset="-128"/>
                <a:ea typeface="メイリオ" panose="020B0604030504040204" pitchFamily="50" charset="-128"/>
              </a:rPr>
              <a:t>8</a:t>
            </a:r>
            <a:r>
              <a:rPr lang="ja-JP" altLang="en-US" sz="2000" b="1" dirty="0">
                <a:latin typeface="メイリオ" panose="020B0604030504040204" pitchFamily="50" charset="-128"/>
                <a:ea typeface="メイリオ" panose="020B0604030504040204" pitchFamily="50" charset="-128"/>
              </a:rPr>
              <a:t>月</a:t>
            </a:r>
            <a:r>
              <a:rPr lang="en-US" altLang="ja-JP" sz="2000" b="1" dirty="0">
                <a:latin typeface="メイリオ" panose="020B0604030504040204" pitchFamily="50" charset="-128"/>
                <a:ea typeface="メイリオ" panose="020B0604030504040204" pitchFamily="50" charset="-128"/>
              </a:rPr>
              <a:t>6</a:t>
            </a:r>
            <a:r>
              <a:rPr lang="ja-JP" altLang="en-US" sz="2000" b="1" dirty="0">
                <a:latin typeface="メイリオ" panose="020B0604030504040204" pitchFamily="50" charset="-128"/>
                <a:ea typeface="メイリオ" panose="020B0604030504040204" pitchFamily="50" charset="-128"/>
              </a:rPr>
              <a:t>日（日） </a:t>
            </a:r>
            <a:r>
              <a:rPr lang="en-US" altLang="ja-JP" sz="2000" b="1" dirty="0">
                <a:latin typeface="メイリオ" panose="020B0604030504040204" pitchFamily="50" charset="-128"/>
                <a:ea typeface="メイリオ" panose="020B0604030504040204" pitchFamily="50" charset="-128"/>
              </a:rPr>
              <a:t>12</a:t>
            </a:r>
            <a:r>
              <a:rPr lang="ja-JP" altLang="en-US" sz="2000" b="1" dirty="0">
                <a:latin typeface="メイリオ" panose="020B0604030504040204" pitchFamily="50" charset="-128"/>
                <a:ea typeface="メイリオ" panose="020B0604030504040204" pitchFamily="50" charset="-128"/>
              </a:rPr>
              <a:t>時～</a:t>
            </a:r>
            <a:r>
              <a:rPr lang="en-US" altLang="ja-JP" sz="2000" b="1" dirty="0">
                <a:latin typeface="メイリオ" panose="020B0604030504040204" pitchFamily="50" charset="-128"/>
                <a:ea typeface="メイリオ" panose="020B0604030504040204" pitchFamily="50" charset="-128"/>
              </a:rPr>
              <a:t>16</a:t>
            </a:r>
            <a:r>
              <a:rPr lang="ja-JP" altLang="en-US" sz="2000" b="1" dirty="0">
                <a:latin typeface="メイリオ" panose="020B0604030504040204" pitchFamily="50" charset="-128"/>
                <a:ea typeface="メイリオ" panose="020B0604030504040204" pitchFamily="50" charset="-128"/>
              </a:rPr>
              <a:t>時</a:t>
            </a:r>
          </a:p>
          <a:p>
            <a:r>
              <a:rPr lang="ja-JP" altLang="en-US" sz="2000" b="1" dirty="0">
                <a:latin typeface="メイリオ" panose="020B0604030504040204" pitchFamily="50" charset="-128"/>
                <a:ea typeface="メイリオ" panose="020B0604030504040204" pitchFamily="50" charset="-128"/>
              </a:rPr>
              <a:t>　会場：岡山コンベンションセンター</a:t>
            </a:r>
            <a:r>
              <a:rPr lang="en-US" altLang="ja-JP" sz="2000" b="1" dirty="0">
                <a:latin typeface="メイリオ" panose="020B0604030504040204" pitchFamily="50" charset="-128"/>
                <a:ea typeface="メイリオ" panose="020B0604030504040204" pitchFamily="50" charset="-128"/>
              </a:rPr>
              <a:t>3</a:t>
            </a:r>
            <a:r>
              <a:rPr lang="ja-JP" altLang="en-US" sz="2000" b="1" dirty="0">
                <a:latin typeface="メイリオ" panose="020B0604030504040204" pitchFamily="50" charset="-128"/>
                <a:ea typeface="メイリオ" panose="020B0604030504040204" pitchFamily="50" charset="-128"/>
              </a:rPr>
              <a:t>階</a:t>
            </a:r>
            <a:r>
              <a:rPr lang="en-US" altLang="ja-JP" sz="2000" b="1" dirty="0">
                <a:latin typeface="メイリオ" panose="020B0604030504040204" pitchFamily="50" charset="-128"/>
                <a:ea typeface="メイリオ" panose="020B0604030504040204" pitchFamily="50" charset="-128"/>
              </a:rPr>
              <a:t>301</a:t>
            </a:r>
          </a:p>
          <a:p>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参加者：</a:t>
            </a:r>
            <a:r>
              <a:rPr lang="en-US" altLang="ja-JP" sz="2000" dirty="0">
                <a:latin typeface="メイリオ" panose="020B0604030504040204" pitchFamily="50" charset="-128"/>
                <a:ea typeface="メイリオ" panose="020B0604030504040204" pitchFamily="50" charset="-128"/>
              </a:rPr>
              <a:t>56</a:t>
            </a:r>
            <a:r>
              <a:rPr lang="ja-JP" altLang="en-US" sz="2000" dirty="0">
                <a:latin typeface="メイリオ" panose="020B0604030504040204" pitchFamily="50" charset="-128"/>
                <a:ea typeface="メイリオ" panose="020B0604030504040204" pitchFamily="50" charset="-128"/>
              </a:rPr>
              <a:t>名</a:t>
            </a:r>
          </a:p>
          <a:p>
            <a:r>
              <a:rPr lang="ja-JP" altLang="en-US" sz="2000" dirty="0">
                <a:latin typeface="メイリオ" panose="020B0604030504040204" pitchFamily="50" charset="-128"/>
                <a:ea typeface="メイリオ" panose="020B0604030504040204" pitchFamily="50" charset="-128"/>
              </a:rPr>
              <a:t>　内容：</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a:t>
            </a:r>
            <a:r>
              <a:rPr lang="ja-JP" altLang="en-US" sz="2000" b="1" u="sng" dirty="0">
                <a:latin typeface="メイリオ" panose="020B0604030504040204" pitchFamily="50" charset="-128"/>
                <a:ea typeface="メイリオ" panose="020B0604030504040204" pitchFamily="50" charset="-128"/>
              </a:rPr>
              <a:t>・各構成団体企画体験・相談コーナー</a:t>
            </a:r>
          </a:p>
          <a:p>
            <a:r>
              <a:rPr lang="ja-JP" altLang="en-US" sz="2000" dirty="0">
                <a:latin typeface="メイリオ" panose="020B0604030504040204" pitchFamily="50" charset="-128"/>
                <a:ea typeface="メイリオ" panose="020B0604030504040204" pitchFamily="50" charset="-128"/>
              </a:rPr>
              <a:t>　・高齢者疑似体験・車イス体験（</a:t>
            </a:r>
            <a:r>
              <a:rPr lang="zh-TW" altLang="en-US" sz="2000" dirty="0">
                <a:latin typeface="メイリオ" panose="020B0604030504040204" pitchFamily="50" charset="-128"/>
                <a:ea typeface="メイリオ" panose="020B0604030504040204" pitchFamily="50" charset="-128"/>
              </a:rPr>
              <a:t>岡山県介護福祉士会</a:t>
            </a:r>
            <a:r>
              <a:rPr lang="ja-JP" altLang="en-US" sz="2000" dirty="0">
                <a:latin typeface="メイリオ" panose="020B0604030504040204" pitchFamily="50" charset="-128"/>
                <a:ea typeface="メイリオ" panose="020B0604030504040204" pitchFamily="50" charset="-128"/>
              </a:rPr>
              <a:t>）</a:t>
            </a:r>
            <a:endParaRPr lang="zh-TW" altLang="en-US"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・超高齢者社会体験ゲームミニ体験会（</a:t>
            </a:r>
            <a:r>
              <a:rPr lang="zh-CN" altLang="en-US" sz="2000" dirty="0">
                <a:latin typeface="メイリオ" panose="020B0604030504040204" pitchFamily="50" charset="-128"/>
                <a:ea typeface="メイリオ" panose="020B0604030504040204" pitchFamily="50" charset="-128"/>
              </a:rPr>
              <a:t>岡山県社会福祉士会</a:t>
            </a:r>
            <a:r>
              <a:rPr lang="ja-JP" altLang="en-US" sz="2000" dirty="0">
                <a:latin typeface="メイリオ" panose="020B0604030504040204" pitchFamily="50" charset="-128"/>
                <a:ea typeface="メイリオ" panose="020B0604030504040204" pitchFamily="50" charset="-128"/>
              </a:rPr>
              <a:t>）</a:t>
            </a:r>
            <a:endParaRPr lang="zh-CN" altLang="en-US"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・養成校進学ブース（２）</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＊学校法人大阪滋慶学園美作市スポーツ医療看護専門学校</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a:t>
            </a:r>
            <a:r>
              <a:rPr lang="zh-CN" altLang="en-US" sz="2000" dirty="0">
                <a:latin typeface="メイリオ" panose="020B0604030504040204" pitchFamily="50" charset="-128"/>
                <a:ea typeface="メイリオ" panose="020B0604030504040204" pitchFamily="50" charset="-128"/>
              </a:rPr>
              <a:t>中国短期大学</a:t>
            </a:r>
            <a:endParaRPr lang="en-US" altLang="ja-JP" sz="2000"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・セルプセンター出展販売等　</a:t>
            </a:r>
          </a:p>
        </p:txBody>
      </p:sp>
      <p:pic>
        <p:nvPicPr>
          <p:cNvPr id="12" name="図 11">
            <a:extLst>
              <a:ext uri="{FF2B5EF4-FFF2-40B4-BE49-F238E27FC236}">
                <a16:creationId xmlns:a16="http://schemas.microsoft.com/office/drawing/2014/main" id="{AE536C8F-D809-4DCF-BA27-90358673F854}"/>
              </a:ext>
            </a:extLst>
          </p:cNvPr>
          <p:cNvPicPr>
            <a:picLocks noChangeAspect="1"/>
          </p:cNvPicPr>
          <p:nvPr/>
        </p:nvPicPr>
        <p:blipFill rotWithShape="1">
          <a:blip r:embed="rId3">
            <a:extLst>
              <a:ext uri="{28A0092B-C50C-407E-A947-70E740481C1C}">
                <a14:useLocalDpi xmlns:a14="http://schemas.microsoft.com/office/drawing/2010/main" val="0"/>
              </a:ext>
            </a:extLst>
          </a:blip>
          <a:srcRect l="48787" t="6998" r="11826" b="14893"/>
          <a:stretch/>
        </p:blipFill>
        <p:spPr>
          <a:xfrm>
            <a:off x="8872538" y="1200217"/>
            <a:ext cx="2814637" cy="2557396"/>
          </a:xfrm>
          <a:prstGeom prst="rect">
            <a:avLst/>
          </a:prstGeom>
          <a:ln>
            <a:noFill/>
          </a:ln>
          <a:effectLst>
            <a:outerShdw blurRad="292100" dist="139700" dir="2700000" algn="tl" rotWithShape="0">
              <a:srgbClr val="333333">
                <a:alpha val="65000"/>
              </a:srgbClr>
            </a:outerShdw>
          </a:effectLst>
        </p:spPr>
      </p:pic>
      <p:pic>
        <p:nvPicPr>
          <p:cNvPr id="14" name="図 13">
            <a:extLst>
              <a:ext uri="{FF2B5EF4-FFF2-40B4-BE49-F238E27FC236}">
                <a16:creationId xmlns:a16="http://schemas.microsoft.com/office/drawing/2014/main" id="{AAFC2F2B-924A-48CD-B581-B338FC0A60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928" r="10885" b="27500"/>
          <a:stretch/>
        </p:blipFill>
        <p:spPr>
          <a:xfrm>
            <a:off x="9072564" y="4297517"/>
            <a:ext cx="3014663" cy="2270785"/>
          </a:xfrm>
          <a:prstGeom prst="rect">
            <a:avLst/>
          </a:prstGeom>
        </p:spPr>
      </p:pic>
      <p:pic>
        <p:nvPicPr>
          <p:cNvPr id="16" name="図 15">
            <a:extLst>
              <a:ext uri="{FF2B5EF4-FFF2-40B4-BE49-F238E27FC236}">
                <a16:creationId xmlns:a16="http://schemas.microsoft.com/office/drawing/2014/main" id="{53E7DED3-91EC-4A47-833E-67E8869350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9280" y="4812711"/>
            <a:ext cx="2370239" cy="1777680"/>
          </a:xfrm>
          <a:prstGeom prst="rect">
            <a:avLst/>
          </a:prstGeom>
        </p:spPr>
      </p:pic>
      <p:pic>
        <p:nvPicPr>
          <p:cNvPr id="18" name="図 17">
            <a:extLst>
              <a:ext uri="{FF2B5EF4-FFF2-40B4-BE49-F238E27FC236}">
                <a16:creationId xmlns:a16="http://schemas.microsoft.com/office/drawing/2014/main" id="{BF785E85-B9D2-4C83-999E-2EC254C874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989" t="26042" b="14719"/>
          <a:stretch/>
        </p:blipFill>
        <p:spPr>
          <a:xfrm>
            <a:off x="3518939" y="5015820"/>
            <a:ext cx="2977296" cy="1574571"/>
          </a:xfrm>
          <a:prstGeom prst="rect">
            <a:avLst/>
          </a:prstGeom>
        </p:spPr>
      </p:pic>
    </p:spTree>
    <p:extLst>
      <p:ext uri="{BB962C8B-B14F-4D97-AF65-F5344CB8AC3E}">
        <p14:creationId xmlns:p14="http://schemas.microsoft.com/office/powerpoint/2010/main" val="710236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37F0BB7-4C6D-4C37-A0D4-E4F045EC5CEF}"/>
              </a:ext>
            </a:extLst>
          </p:cNvPr>
          <p:cNvSpPr txBox="1"/>
          <p:nvPr/>
        </p:nvSpPr>
        <p:spPr>
          <a:xfrm>
            <a:off x="207818" y="174102"/>
            <a:ext cx="11776364" cy="830997"/>
          </a:xfrm>
          <a:prstGeom prst="rect">
            <a:avLst/>
          </a:prstGeom>
          <a:noFill/>
        </p:spPr>
        <p:txBody>
          <a:bodyPr wrap="square">
            <a:spAutoFit/>
          </a:bodyPr>
          <a:lstStyle/>
          <a:p>
            <a:r>
              <a:rPr lang="ja-JP" altLang="en-US" sz="2400" b="1" dirty="0">
                <a:latin typeface="メイリオ" panose="020B0604030504040204" pitchFamily="50" charset="-128"/>
                <a:ea typeface="メイリオ" panose="020B0604030504040204" pitchFamily="50" charset="-128"/>
              </a:rPr>
              <a:t>６）福祉の就職総合フェアと連動した福祉介護の魅力発信イベント・セミナー開催</a:t>
            </a:r>
          </a:p>
          <a:p>
            <a:r>
              <a:rPr lang="ja-JP" altLang="en-US" sz="2400" b="1" dirty="0">
                <a:latin typeface="メイリオ" panose="020B0604030504040204" pitchFamily="50" charset="-128"/>
                <a:ea typeface="メイリオ" panose="020B0604030504040204" pitchFamily="50" charset="-128"/>
              </a:rPr>
              <a:t>　　</a:t>
            </a:r>
            <a:r>
              <a:rPr lang="en-US" altLang="ja-JP" sz="2400" b="1" dirty="0">
                <a:latin typeface="メイリオ" panose="020B0604030504040204" pitchFamily="50" charset="-128"/>
                <a:ea typeface="メイリオ" panose="020B0604030504040204" pitchFamily="50" charset="-128"/>
              </a:rPr>
              <a:t>Okayama</a:t>
            </a:r>
            <a:r>
              <a:rPr lang="ja-JP" altLang="en-US" sz="2400" b="1" dirty="0">
                <a:latin typeface="メイリオ" panose="020B0604030504040204" pitchFamily="50" charset="-128"/>
                <a:ea typeface="メイリオ" panose="020B0604030504040204" pitchFamily="50" charset="-128"/>
              </a:rPr>
              <a:t>福祉・介護フェス</a:t>
            </a:r>
            <a:r>
              <a:rPr lang="en-US" altLang="ja-JP" sz="2400" b="1" dirty="0">
                <a:latin typeface="メイリオ" panose="020B0604030504040204" pitchFamily="50" charset="-128"/>
                <a:ea typeface="メイリオ" panose="020B0604030504040204" pitchFamily="50" charset="-128"/>
              </a:rPr>
              <a:t>2023</a:t>
            </a:r>
            <a:r>
              <a:rPr lang="ja-JP" altLang="en-US" sz="2400" b="1" dirty="0">
                <a:latin typeface="メイリオ" panose="020B0604030504040204" pitchFamily="50" charset="-128"/>
                <a:ea typeface="メイリオ" panose="020B0604030504040204" pitchFamily="50" charset="-128"/>
              </a:rPr>
              <a:t>（</a:t>
            </a:r>
            <a:r>
              <a:rPr lang="en-US" altLang="ja-JP" sz="2400" b="1" dirty="0">
                <a:latin typeface="メイリオ" panose="020B0604030504040204" pitchFamily="50" charset="-128"/>
                <a:ea typeface="メイリオ" panose="020B0604030504040204" pitchFamily="50" charset="-128"/>
              </a:rPr>
              <a:t>8</a:t>
            </a:r>
            <a:r>
              <a:rPr lang="ja-JP" altLang="en-US" sz="2400" b="1" dirty="0">
                <a:latin typeface="メイリオ" panose="020B0604030504040204" pitchFamily="50" charset="-128"/>
                <a:ea typeface="メイリオ" panose="020B0604030504040204" pitchFamily="50" charset="-128"/>
              </a:rPr>
              <a:t>月</a:t>
            </a:r>
            <a:r>
              <a:rPr lang="en-US" altLang="ja-JP" sz="2400" b="1" dirty="0">
                <a:latin typeface="メイリオ" panose="020B0604030504040204" pitchFamily="50" charset="-128"/>
                <a:ea typeface="メイリオ" panose="020B0604030504040204" pitchFamily="50" charset="-128"/>
              </a:rPr>
              <a:t>6</a:t>
            </a:r>
            <a:r>
              <a:rPr lang="ja-JP" altLang="en-US" sz="2400" b="1" dirty="0">
                <a:latin typeface="メイリオ" panose="020B0604030504040204" pitchFamily="50" charset="-128"/>
                <a:ea typeface="メイリオ" panose="020B0604030504040204" pitchFamily="50" charset="-128"/>
              </a:rPr>
              <a:t>日、</a:t>
            </a:r>
            <a:r>
              <a:rPr lang="en-US" altLang="ja-JP" sz="2400" b="1" dirty="0">
                <a:latin typeface="メイリオ" panose="020B0604030504040204" pitchFamily="50" charset="-128"/>
                <a:ea typeface="メイリオ" panose="020B0604030504040204" pitchFamily="50" charset="-128"/>
              </a:rPr>
              <a:t>11</a:t>
            </a:r>
            <a:r>
              <a:rPr lang="ja-JP" altLang="en-US" sz="2400" b="1" dirty="0">
                <a:latin typeface="メイリオ" panose="020B0604030504040204" pitchFamily="50" charset="-128"/>
                <a:ea typeface="メイリオ" panose="020B0604030504040204" pitchFamily="50" charset="-128"/>
              </a:rPr>
              <a:t>月</a:t>
            </a:r>
            <a:r>
              <a:rPr lang="en-US" altLang="ja-JP" sz="2400" b="1" dirty="0">
                <a:latin typeface="メイリオ" panose="020B0604030504040204" pitchFamily="50" charset="-128"/>
                <a:ea typeface="メイリオ" panose="020B0604030504040204" pitchFamily="50" charset="-128"/>
              </a:rPr>
              <a:t>19</a:t>
            </a:r>
            <a:r>
              <a:rPr lang="ja-JP" altLang="en-US" sz="2400" b="1" dirty="0">
                <a:latin typeface="メイリオ" panose="020B0604030504040204" pitchFamily="50" charset="-128"/>
                <a:ea typeface="メイリオ" panose="020B0604030504040204" pitchFamily="50" charset="-128"/>
              </a:rPr>
              <a:t>日就職フェア同日開催）</a:t>
            </a:r>
          </a:p>
        </p:txBody>
      </p:sp>
      <p:sp>
        <p:nvSpPr>
          <p:cNvPr id="9" name="テキスト ボックス 8">
            <a:extLst>
              <a:ext uri="{FF2B5EF4-FFF2-40B4-BE49-F238E27FC236}">
                <a16:creationId xmlns:a16="http://schemas.microsoft.com/office/drawing/2014/main" id="{32B03692-4F88-4B1E-88E2-C8657F1723C3}"/>
              </a:ext>
            </a:extLst>
          </p:cNvPr>
          <p:cNvSpPr txBox="1"/>
          <p:nvPr/>
        </p:nvSpPr>
        <p:spPr>
          <a:xfrm>
            <a:off x="0" y="1143776"/>
            <a:ext cx="8643938" cy="5632311"/>
          </a:xfrm>
          <a:prstGeom prst="rect">
            <a:avLst/>
          </a:prstGeom>
          <a:noFill/>
        </p:spPr>
        <p:txBody>
          <a:bodyPr wrap="square">
            <a:spAutoFit/>
          </a:bodyPr>
          <a:lstStyle/>
          <a:p>
            <a:r>
              <a:rPr lang="ja-JP" altLang="en-US" sz="2000" b="1" dirty="0">
                <a:latin typeface="メイリオ" panose="020B0604030504040204" pitchFamily="50" charset="-128"/>
                <a:ea typeface="メイリオ" panose="020B0604030504040204" pitchFamily="50" charset="-128"/>
              </a:rPr>
              <a:t>◇</a:t>
            </a:r>
            <a:r>
              <a:rPr lang="en-US" altLang="ja-JP" sz="2000" b="1" dirty="0">
                <a:latin typeface="メイリオ" panose="020B0604030504040204" pitchFamily="50" charset="-128"/>
                <a:ea typeface="メイリオ" panose="020B0604030504040204" pitchFamily="50" charset="-128"/>
              </a:rPr>
              <a:t>Okayama</a:t>
            </a:r>
            <a:r>
              <a:rPr lang="ja-JP" altLang="en-US" sz="2000" b="1" dirty="0">
                <a:latin typeface="メイリオ" panose="020B0604030504040204" pitchFamily="50" charset="-128"/>
                <a:ea typeface="メイリオ" panose="020B0604030504040204" pitchFamily="50" charset="-128"/>
              </a:rPr>
              <a:t>福祉・介護フェス</a:t>
            </a:r>
            <a:r>
              <a:rPr lang="en-US" altLang="ja-JP" sz="2000" b="1" dirty="0">
                <a:latin typeface="メイリオ" panose="020B0604030504040204" pitchFamily="50" charset="-128"/>
                <a:ea typeface="メイリオ" panose="020B0604030504040204" pitchFamily="50" charset="-128"/>
              </a:rPr>
              <a:t>2023</a:t>
            </a:r>
            <a:r>
              <a:rPr lang="ja-JP" altLang="en-US" sz="2000" b="1" dirty="0">
                <a:latin typeface="メイリオ" panose="020B0604030504040204" pitchFamily="50" charset="-128"/>
                <a:ea typeface="メイリオ" panose="020B0604030504040204" pitchFamily="50" charset="-128"/>
              </a:rPr>
              <a:t>　親子で楽しむ♪福祉体験イベント</a:t>
            </a:r>
            <a:endParaRPr lang="en-US" altLang="ja-JP" sz="2000" b="1" dirty="0">
              <a:latin typeface="メイリオ" panose="020B0604030504040204" pitchFamily="50" charset="-128"/>
              <a:ea typeface="メイリオ" panose="020B0604030504040204" pitchFamily="50" charset="-128"/>
            </a:endParaRPr>
          </a:p>
          <a:p>
            <a:r>
              <a:rPr lang="ja-JP" altLang="en-US" sz="2000" b="1" dirty="0">
                <a:latin typeface="メイリオ" panose="020B0604030504040204" pitchFamily="50" charset="-128"/>
                <a:ea typeface="メイリオ" panose="020B0604030504040204" pitchFamily="50" charset="-128"/>
              </a:rPr>
              <a:t>　</a:t>
            </a:r>
          </a:p>
          <a:p>
            <a:r>
              <a:rPr lang="ja-JP" altLang="en-US" sz="2000" dirty="0">
                <a:latin typeface="メイリオ" panose="020B0604030504040204" pitchFamily="50" charset="-128"/>
                <a:ea typeface="メイリオ" panose="020B0604030504040204" pitchFamily="50" charset="-128"/>
              </a:rPr>
              <a:t>　</a:t>
            </a:r>
            <a:r>
              <a:rPr lang="ja-JP" altLang="en-US" sz="2000" b="1" dirty="0">
                <a:latin typeface="メイリオ" panose="020B0604030504040204" pitchFamily="50" charset="-128"/>
                <a:ea typeface="メイリオ" panose="020B0604030504040204" pitchFamily="50" charset="-128"/>
              </a:rPr>
              <a:t>日時：令和</a:t>
            </a:r>
            <a:r>
              <a:rPr lang="en-US" altLang="ja-JP" sz="2000" b="1" dirty="0">
                <a:latin typeface="メイリオ" panose="020B0604030504040204" pitchFamily="50" charset="-128"/>
                <a:ea typeface="メイリオ" panose="020B0604030504040204" pitchFamily="50" charset="-128"/>
              </a:rPr>
              <a:t>5</a:t>
            </a:r>
            <a:r>
              <a:rPr lang="ja-JP" altLang="en-US" sz="2000" b="1" dirty="0">
                <a:latin typeface="メイリオ" panose="020B0604030504040204" pitchFamily="50" charset="-128"/>
                <a:ea typeface="メイリオ" panose="020B0604030504040204" pitchFamily="50" charset="-128"/>
              </a:rPr>
              <a:t>年</a:t>
            </a:r>
            <a:r>
              <a:rPr lang="en-US" altLang="ja-JP" sz="2000" b="1" dirty="0">
                <a:latin typeface="メイリオ" panose="020B0604030504040204" pitchFamily="50" charset="-128"/>
                <a:ea typeface="メイリオ" panose="020B0604030504040204" pitchFamily="50" charset="-128"/>
              </a:rPr>
              <a:t>11</a:t>
            </a:r>
            <a:r>
              <a:rPr lang="ja-JP" altLang="en-US" sz="2000" b="1" dirty="0">
                <a:latin typeface="メイリオ" panose="020B0604030504040204" pitchFamily="50" charset="-128"/>
                <a:ea typeface="メイリオ" panose="020B0604030504040204" pitchFamily="50" charset="-128"/>
              </a:rPr>
              <a:t>月</a:t>
            </a:r>
            <a:r>
              <a:rPr lang="en-US" altLang="ja-JP" sz="2000" b="1" dirty="0">
                <a:latin typeface="メイリオ" panose="020B0604030504040204" pitchFamily="50" charset="-128"/>
                <a:ea typeface="メイリオ" panose="020B0604030504040204" pitchFamily="50" charset="-128"/>
              </a:rPr>
              <a:t>19</a:t>
            </a:r>
            <a:r>
              <a:rPr lang="ja-JP" altLang="en-US" sz="2000" b="1" dirty="0">
                <a:latin typeface="メイリオ" panose="020B0604030504040204" pitchFamily="50" charset="-128"/>
                <a:ea typeface="メイリオ" panose="020B0604030504040204" pitchFamily="50" charset="-128"/>
              </a:rPr>
              <a:t>日（日） </a:t>
            </a:r>
            <a:r>
              <a:rPr lang="en-US" altLang="ja-JP" sz="2000" b="1" dirty="0">
                <a:latin typeface="メイリオ" panose="020B0604030504040204" pitchFamily="50" charset="-128"/>
                <a:ea typeface="メイリオ" panose="020B0604030504040204" pitchFamily="50" charset="-128"/>
              </a:rPr>
              <a:t>12</a:t>
            </a:r>
            <a:r>
              <a:rPr lang="ja-JP" altLang="en-US" sz="2000" b="1" dirty="0">
                <a:latin typeface="メイリオ" panose="020B0604030504040204" pitchFamily="50" charset="-128"/>
                <a:ea typeface="メイリオ" panose="020B0604030504040204" pitchFamily="50" charset="-128"/>
              </a:rPr>
              <a:t>時～</a:t>
            </a:r>
            <a:r>
              <a:rPr lang="en-US" altLang="ja-JP" sz="2000" b="1" dirty="0">
                <a:latin typeface="メイリオ" panose="020B0604030504040204" pitchFamily="50" charset="-128"/>
                <a:ea typeface="メイリオ" panose="020B0604030504040204" pitchFamily="50" charset="-128"/>
              </a:rPr>
              <a:t>16</a:t>
            </a:r>
            <a:r>
              <a:rPr lang="ja-JP" altLang="en-US" sz="2000" b="1" dirty="0">
                <a:latin typeface="メイリオ" panose="020B0604030504040204" pitchFamily="50" charset="-128"/>
                <a:ea typeface="メイリオ" panose="020B0604030504040204" pitchFamily="50" charset="-128"/>
              </a:rPr>
              <a:t>時</a:t>
            </a:r>
          </a:p>
          <a:p>
            <a:r>
              <a:rPr lang="ja-JP" altLang="en-US" sz="2000" b="1" dirty="0">
                <a:latin typeface="メイリオ" panose="020B0604030504040204" pitchFamily="50" charset="-128"/>
                <a:ea typeface="メイリオ" panose="020B0604030504040204" pitchFamily="50" charset="-128"/>
              </a:rPr>
              <a:t>　会場：岡山コンベンションセンター</a:t>
            </a:r>
            <a:r>
              <a:rPr lang="en-US" altLang="ja-JP" sz="2000" b="1" dirty="0">
                <a:latin typeface="メイリオ" panose="020B0604030504040204" pitchFamily="50" charset="-128"/>
                <a:ea typeface="メイリオ" panose="020B0604030504040204" pitchFamily="50" charset="-128"/>
              </a:rPr>
              <a:t>2</a:t>
            </a:r>
            <a:r>
              <a:rPr lang="ja-JP" altLang="en-US" sz="2000" b="1" dirty="0">
                <a:latin typeface="メイリオ" panose="020B0604030504040204" pitchFamily="50" charset="-128"/>
                <a:ea typeface="メイリオ" panose="020B0604030504040204" pitchFamily="50" charset="-128"/>
              </a:rPr>
              <a:t>階ロビー</a:t>
            </a:r>
            <a:endParaRPr lang="en-US" altLang="ja-JP" sz="2000" b="1" dirty="0">
              <a:latin typeface="メイリオ" panose="020B0604030504040204" pitchFamily="50" charset="-128"/>
              <a:ea typeface="メイリオ" panose="020B0604030504040204" pitchFamily="50" charset="-128"/>
            </a:endParaRPr>
          </a:p>
          <a:p>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参加者：</a:t>
            </a:r>
            <a:r>
              <a:rPr lang="en-US" altLang="ja-JP" sz="2000" dirty="0">
                <a:latin typeface="メイリオ" panose="020B0604030504040204" pitchFamily="50" charset="-128"/>
                <a:ea typeface="メイリオ" panose="020B0604030504040204" pitchFamily="50" charset="-128"/>
              </a:rPr>
              <a:t>141</a:t>
            </a:r>
            <a:r>
              <a:rPr lang="ja-JP" altLang="en-US" sz="2000" dirty="0">
                <a:latin typeface="メイリオ" panose="020B0604030504040204" pitchFamily="50" charset="-128"/>
                <a:ea typeface="メイリオ" panose="020B0604030504040204" pitchFamily="50" charset="-128"/>
              </a:rPr>
              <a:t>名</a:t>
            </a:r>
          </a:p>
          <a:p>
            <a:r>
              <a:rPr lang="ja-JP" altLang="en-US" sz="2000" dirty="0">
                <a:latin typeface="メイリオ" panose="020B0604030504040204" pitchFamily="50" charset="-128"/>
                <a:ea typeface="メイリオ" panose="020B0604030504040204" pitchFamily="50" charset="-128"/>
              </a:rPr>
              <a:t>　内容</a:t>
            </a:r>
            <a:r>
              <a:rPr lang="en-US" altLang="ja-JP" sz="2000" dirty="0">
                <a:latin typeface="メイリオ" panose="020B0604030504040204" pitchFamily="50" charset="-128"/>
                <a:ea typeface="メイリオ" panose="020B0604030504040204" pitchFamily="50" charset="-128"/>
              </a:rPr>
              <a:t>:</a:t>
            </a:r>
          </a:p>
          <a:p>
            <a:r>
              <a:rPr lang="ja-JP" altLang="en-US" sz="2000" dirty="0">
                <a:latin typeface="メイリオ" panose="020B0604030504040204" pitchFamily="50" charset="-128"/>
                <a:ea typeface="メイリオ" panose="020B0604030504040204" pitchFamily="50" charset="-128"/>
              </a:rPr>
              <a:t>　第</a:t>
            </a:r>
            <a:r>
              <a:rPr lang="en-US" altLang="ja-JP" sz="2000" dirty="0">
                <a:latin typeface="メイリオ" panose="020B0604030504040204" pitchFamily="50" charset="-128"/>
                <a:ea typeface="メイリオ" panose="020B0604030504040204" pitchFamily="50" charset="-128"/>
              </a:rPr>
              <a:t>4</a:t>
            </a:r>
            <a:r>
              <a:rPr lang="ja-JP" altLang="en-US" sz="2000" dirty="0">
                <a:latin typeface="メイリオ" panose="020B0604030504040204" pitchFamily="50" charset="-128"/>
                <a:ea typeface="メイリオ" panose="020B0604030504040204" pitchFamily="50" charset="-128"/>
              </a:rPr>
              <a:t>回「</a:t>
            </a:r>
            <a:r>
              <a:rPr lang="en-US" altLang="ja-JP" sz="2000" dirty="0">
                <a:latin typeface="メイリオ" panose="020B0604030504040204" pitchFamily="50" charset="-128"/>
                <a:ea typeface="メイリオ" panose="020B0604030504040204" pitchFamily="50" charset="-128"/>
              </a:rPr>
              <a:t>11</a:t>
            </a:r>
            <a:r>
              <a:rPr lang="ja-JP" altLang="en-US" sz="2000" dirty="0">
                <a:latin typeface="メイリオ" panose="020B0604030504040204" pitchFamily="50" charset="-128"/>
                <a:ea typeface="メイリオ" panose="020B0604030504040204" pitchFamily="50" charset="-128"/>
              </a:rPr>
              <a:t>月</a:t>
            </a:r>
            <a:r>
              <a:rPr lang="en-US" altLang="ja-JP" sz="2000" dirty="0">
                <a:latin typeface="メイリオ" panose="020B0604030504040204" pitchFamily="50" charset="-128"/>
                <a:ea typeface="メイリオ" panose="020B0604030504040204" pitchFamily="50" charset="-128"/>
              </a:rPr>
              <a:t>11</a:t>
            </a:r>
            <a:r>
              <a:rPr lang="ja-JP" altLang="en-US" sz="2000" dirty="0">
                <a:latin typeface="メイリオ" panose="020B0604030504040204" pitchFamily="50" charset="-128"/>
                <a:ea typeface="メイリオ" panose="020B0604030504040204" pitchFamily="50" charset="-128"/>
              </a:rPr>
              <a:t>日介護の日岡山」川柳表彰式の開催</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a:t>
            </a:r>
            <a:r>
              <a:rPr lang="en-US" altLang="ja-JP" sz="2000" dirty="0">
                <a:latin typeface="メイリオ" panose="020B0604030504040204" pitchFamily="50" charset="-128"/>
                <a:ea typeface="メイリオ" panose="020B0604030504040204" pitchFamily="50" charset="-128"/>
              </a:rPr>
              <a:t>Okayama</a:t>
            </a:r>
            <a:r>
              <a:rPr lang="ja-JP" altLang="en-US" sz="2000" dirty="0">
                <a:latin typeface="メイリオ" panose="020B0604030504040204" pitchFamily="50" charset="-128"/>
                <a:ea typeface="メイリオ" panose="020B0604030504040204" pitchFamily="50" charset="-128"/>
              </a:rPr>
              <a:t>福祉・介護魅力発信プロジェクト</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「萌乃の</a:t>
            </a:r>
            <a:r>
              <a:rPr lang="en-US" altLang="ja-JP" sz="2000" dirty="0">
                <a:latin typeface="メイリオ" panose="020B0604030504040204" pitchFamily="50" charset="-128"/>
                <a:ea typeface="メイリオ" panose="020B0604030504040204" pitchFamily="50" charset="-128"/>
              </a:rPr>
              <a:t>smile</a:t>
            </a:r>
            <a:r>
              <a:rPr lang="ja-JP" altLang="en-US" sz="2000" dirty="0">
                <a:latin typeface="メイリオ" panose="020B0604030504040204" pitchFamily="50" charset="-128"/>
                <a:ea typeface="メイリオ" panose="020B0604030504040204" pitchFamily="50" charset="-128"/>
              </a:rPr>
              <a:t>　</a:t>
            </a:r>
            <a:r>
              <a:rPr lang="en-US" altLang="ja-JP" sz="2000" dirty="0">
                <a:latin typeface="メイリオ" panose="020B0604030504040204" pitchFamily="50" charset="-128"/>
                <a:ea typeface="メイリオ" panose="020B0604030504040204" pitchFamily="50" charset="-128"/>
              </a:rPr>
              <a:t>radio</a:t>
            </a:r>
            <a:r>
              <a:rPr lang="ja-JP" altLang="en-US" sz="2000" dirty="0">
                <a:latin typeface="メイリオ" panose="020B0604030504040204" pitchFamily="50" charset="-128"/>
                <a:ea typeface="メイリオ" panose="020B0604030504040204" pitchFamily="50" charset="-128"/>
              </a:rPr>
              <a:t>」ラジオ番組公開収録</a:t>
            </a:r>
          </a:p>
          <a:p>
            <a:r>
              <a:rPr lang="ja-JP" altLang="en-US" sz="2000" dirty="0">
                <a:latin typeface="メイリオ" panose="020B0604030504040204" pitchFamily="50" charset="-128"/>
                <a:ea typeface="メイリオ" panose="020B0604030504040204" pitchFamily="50" charset="-128"/>
              </a:rPr>
              <a:t>　</a:t>
            </a:r>
            <a:r>
              <a:rPr lang="ja-JP" altLang="en-US" sz="2000" b="1" u="sng" dirty="0">
                <a:latin typeface="メイリオ" panose="020B0604030504040204" pitchFamily="50" charset="-128"/>
                <a:ea typeface="メイリオ" panose="020B0604030504040204" pitchFamily="50" charset="-128"/>
              </a:rPr>
              <a:t>構成団体企画体験・相談コーナー（</a:t>
            </a:r>
            <a:r>
              <a:rPr lang="en-US" altLang="ja-JP" sz="2000" b="1" u="sng" dirty="0">
                <a:latin typeface="メイリオ" panose="020B0604030504040204" pitchFamily="50" charset="-128"/>
                <a:ea typeface="メイリオ" panose="020B0604030504040204" pitchFamily="50" charset="-128"/>
              </a:rPr>
              <a:t>11</a:t>
            </a:r>
            <a:r>
              <a:rPr lang="ja-JP" altLang="en-US" sz="2000" b="1" u="sng" dirty="0">
                <a:latin typeface="メイリオ" panose="020B0604030504040204" pitchFamily="50" charset="-128"/>
                <a:ea typeface="メイリオ" panose="020B0604030504040204" pitchFamily="50" charset="-128"/>
              </a:rPr>
              <a:t>時</a:t>
            </a:r>
            <a:r>
              <a:rPr lang="en-US" altLang="ja-JP" sz="2000" b="1" u="sng" dirty="0">
                <a:latin typeface="メイリオ" panose="020B0604030504040204" pitchFamily="50" charset="-128"/>
                <a:ea typeface="メイリオ" panose="020B0604030504040204" pitchFamily="50" charset="-128"/>
              </a:rPr>
              <a:t>30</a:t>
            </a:r>
            <a:r>
              <a:rPr lang="ja-JP" altLang="en-US" sz="2000" b="1" u="sng" dirty="0">
                <a:latin typeface="メイリオ" panose="020B0604030504040204" pitchFamily="50" charset="-128"/>
                <a:ea typeface="メイリオ" panose="020B0604030504040204" pitchFamily="50" charset="-128"/>
              </a:rPr>
              <a:t>分～</a:t>
            </a:r>
            <a:r>
              <a:rPr lang="en-US" altLang="ja-JP" sz="2000" b="1" u="sng" dirty="0">
                <a:latin typeface="メイリオ" panose="020B0604030504040204" pitchFamily="50" charset="-128"/>
                <a:ea typeface="メイリオ" panose="020B0604030504040204" pitchFamily="50" charset="-128"/>
              </a:rPr>
              <a:t>16</a:t>
            </a:r>
            <a:r>
              <a:rPr lang="ja-JP" altLang="en-US" sz="2000" b="1" u="sng" dirty="0">
                <a:latin typeface="メイリオ" panose="020B0604030504040204" pitchFamily="50" charset="-128"/>
                <a:ea typeface="メイリオ" panose="020B0604030504040204" pitchFamily="50" charset="-128"/>
              </a:rPr>
              <a:t>時）</a:t>
            </a:r>
          </a:p>
          <a:p>
            <a:r>
              <a:rPr lang="ja-JP" altLang="en-US" sz="2000" dirty="0">
                <a:latin typeface="メイリオ" panose="020B0604030504040204" pitchFamily="50" charset="-128"/>
                <a:ea typeface="メイリオ" panose="020B0604030504040204" pitchFamily="50" charset="-128"/>
              </a:rPr>
              <a:t>　・高齢者疑似体験、車イス体験</a:t>
            </a:r>
            <a:r>
              <a:rPr lang="en-US" altLang="ja-JP" sz="2000" dirty="0">
                <a:latin typeface="メイリオ" panose="020B0604030504040204" pitchFamily="50" charset="-128"/>
                <a:ea typeface="メイリオ" panose="020B0604030504040204" pitchFamily="50" charset="-128"/>
              </a:rPr>
              <a:t>(</a:t>
            </a:r>
            <a:r>
              <a:rPr lang="zh-TW" altLang="en-US" sz="2000" dirty="0">
                <a:latin typeface="メイリオ" panose="020B0604030504040204" pitchFamily="50" charset="-128"/>
                <a:ea typeface="メイリオ" panose="020B0604030504040204" pitchFamily="50" charset="-128"/>
              </a:rPr>
              <a:t>岡山県介護福祉士会</a:t>
            </a:r>
            <a:r>
              <a:rPr lang="en-US" altLang="zh-TW" sz="2000" dirty="0">
                <a:latin typeface="メイリオ" panose="020B0604030504040204" pitchFamily="50" charset="-128"/>
                <a:ea typeface="メイリオ" panose="020B0604030504040204" pitchFamily="50" charset="-128"/>
              </a:rPr>
              <a:t>)</a:t>
            </a:r>
          </a:p>
          <a:p>
            <a:r>
              <a:rPr lang="ja-JP" altLang="en-US" sz="2000" dirty="0">
                <a:latin typeface="メイリオ" panose="020B0604030504040204" pitchFamily="50" charset="-128"/>
                <a:ea typeface="メイリオ" panose="020B0604030504040204" pitchFamily="50" charset="-128"/>
              </a:rPr>
              <a:t>　・超高齢者社会体験ゲームミニ体験会</a:t>
            </a:r>
            <a:r>
              <a:rPr lang="en-US" altLang="ja-JP" sz="2000" dirty="0">
                <a:latin typeface="メイリオ" panose="020B0604030504040204" pitchFamily="50" charset="-128"/>
                <a:ea typeface="メイリオ" panose="020B0604030504040204" pitchFamily="50" charset="-128"/>
              </a:rPr>
              <a:t>(</a:t>
            </a:r>
            <a:r>
              <a:rPr lang="zh-CN" altLang="en-US" sz="2000" dirty="0">
                <a:latin typeface="メイリオ" panose="020B0604030504040204" pitchFamily="50" charset="-128"/>
                <a:ea typeface="メイリオ" panose="020B0604030504040204" pitchFamily="50" charset="-128"/>
              </a:rPr>
              <a:t>岡山県社会福祉士会</a:t>
            </a:r>
            <a:r>
              <a:rPr lang="ja-JP" altLang="en-US" sz="2000" dirty="0">
                <a:latin typeface="メイリオ" panose="020B0604030504040204" pitchFamily="50" charset="-128"/>
                <a:ea typeface="メイリオ" panose="020B0604030504040204" pitchFamily="50" charset="-128"/>
              </a:rPr>
              <a:t>）</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・障がいのある方のしごと体験「イノシシ革キーホルダー作製」</a:t>
            </a:r>
          </a:p>
          <a:p>
            <a:r>
              <a:rPr lang="ja-JP" altLang="en-US" sz="2000" dirty="0">
                <a:latin typeface="メイリオ" panose="020B0604030504040204" pitchFamily="50" charset="-128"/>
                <a:ea typeface="メイリオ" panose="020B0604030504040204" pitchFamily="50" charset="-128"/>
              </a:rPr>
              <a:t>　　　（</a:t>
            </a:r>
            <a:r>
              <a:rPr lang="zh-TW" altLang="en-US" sz="2000" dirty="0">
                <a:latin typeface="メイリオ" panose="020B0604030504040204" pitchFamily="50" charset="-128"/>
                <a:ea typeface="メイリオ" panose="020B0604030504040204" pitchFamily="50" charset="-128"/>
              </a:rPr>
              <a:t>岡山県障害福祉施設等協議会</a:t>
            </a:r>
            <a:r>
              <a:rPr lang="ja-JP" altLang="en-US" sz="2000" dirty="0">
                <a:latin typeface="メイリオ" panose="020B0604030504040204" pitchFamily="50" charset="-128"/>
                <a:ea typeface="メイリオ" panose="020B0604030504040204" pitchFamily="50" charset="-128"/>
              </a:rPr>
              <a:t>）</a:t>
            </a:r>
            <a:endParaRPr lang="zh-TW" altLang="en-US"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・「ケアピクス（</a:t>
            </a:r>
            <a:r>
              <a:rPr lang="en-US" altLang="ja-JP" sz="2000" dirty="0">
                <a:latin typeface="メイリオ" panose="020B0604030504040204" pitchFamily="50" charset="-128"/>
                <a:ea typeface="メイリオ" panose="020B0604030504040204" pitchFamily="50" charset="-128"/>
              </a:rPr>
              <a:t>DVD</a:t>
            </a:r>
            <a:r>
              <a:rPr lang="ja-JP" altLang="en-US" sz="2000" dirty="0">
                <a:latin typeface="メイリオ" panose="020B0604030504040204" pitchFamily="50" charset="-128"/>
                <a:ea typeface="メイリオ" panose="020B0604030504040204" pitchFamily="50" charset="-128"/>
              </a:rPr>
              <a:t>）」デモストレーション</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（公益財団法人介護労働安定センター　岡山支部）</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・養成校進学ブース（１）</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レクリエーション体験もぐらたたき（旭川荘厚生専門学院）</a:t>
            </a:r>
            <a:endParaRPr lang="en-US" altLang="ja-JP" sz="2000" dirty="0">
              <a:latin typeface="メイリオ" panose="020B0604030504040204" pitchFamily="50" charset="-128"/>
              <a:ea typeface="メイリオ" panose="020B0604030504040204" pitchFamily="50" charset="-128"/>
            </a:endParaRPr>
          </a:p>
        </p:txBody>
      </p:sp>
      <p:pic>
        <p:nvPicPr>
          <p:cNvPr id="13314" name="Picture 2">
            <a:extLst>
              <a:ext uri="{FF2B5EF4-FFF2-40B4-BE49-F238E27FC236}">
                <a16:creationId xmlns:a16="http://schemas.microsoft.com/office/drawing/2014/main" id="{EFABF76C-1C75-4CA5-8428-1984C15A00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11505"/>
          <a:stretch>
            <a:fillRect/>
          </a:stretch>
        </p:blipFill>
        <p:spPr bwMode="auto">
          <a:xfrm>
            <a:off x="8296276" y="2230763"/>
            <a:ext cx="3489904" cy="2052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a:extLst>
              <a:ext uri="{FF2B5EF4-FFF2-40B4-BE49-F238E27FC236}">
                <a16:creationId xmlns:a16="http://schemas.microsoft.com/office/drawing/2014/main" id="{647BCF69-A55B-469D-83FF-E4B88B99C1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1972" y="4422325"/>
            <a:ext cx="3338512" cy="2261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図 2">
            <a:extLst>
              <a:ext uri="{FF2B5EF4-FFF2-40B4-BE49-F238E27FC236}">
                <a16:creationId xmlns:a16="http://schemas.microsoft.com/office/drawing/2014/main" id="{FED704EC-8054-498F-8CB6-DFF68A29B07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16234"/>
          <a:stretch>
            <a:fillRect/>
          </a:stretch>
        </p:blipFill>
        <p:spPr bwMode="auto">
          <a:xfrm>
            <a:off x="6104833" y="1571797"/>
            <a:ext cx="1971675" cy="1213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図 8">
            <a:extLst>
              <a:ext uri="{FF2B5EF4-FFF2-40B4-BE49-F238E27FC236}">
                <a16:creationId xmlns:a16="http://schemas.microsoft.com/office/drawing/2014/main" id="{AA666DB4-6F24-4049-9B50-D7420A3E77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6286" y="2854677"/>
            <a:ext cx="870455" cy="144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a:extLst>
              <a:ext uri="{FF2B5EF4-FFF2-40B4-BE49-F238E27FC236}">
                <a16:creationId xmlns:a16="http://schemas.microsoft.com/office/drawing/2014/main" id="{E206A644-2193-4298-96F1-8381AFC8A8C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5766" t="14772" r="7149" b="10204"/>
          <a:stretch/>
        </p:blipFill>
        <p:spPr>
          <a:xfrm>
            <a:off x="10368722" y="960887"/>
            <a:ext cx="1153304" cy="1177687"/>
          </a:xfrm>
          <a:prstGeom prst="rect">
            <a:avLst/>
          </a:prstGeom>
        </p:spPr>
      </p:pic>
    </p:spTree>
    <p:extLst>
      <p:ext uri="{BB962C8B-B14F-4D97-AF65-F5344CB8AC3E}">
        <p14:creationId xmlns:p14="http://schemas.microsoft.com/office/powerpoint/2010/main" val="648091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66427" y="236700"/>
            <a:ext cx="1007848" cy="1007848"/>
          </a:xfrm>
          <a:prstGeom prst="rect">
            <a:avLst/>
          </a:prstGeom>
        </p:spPr>
      </p:pic>
      <p:sp>
        <p:nvSpPr>
          <p:cNvPr id="7" name="タイトル 6">
            <a:extLst>
              <a:ext uri="{FF2B5EF4-FFF2-40B4-BE49-F238E27FC236}">
                <a16:creationId xmlns:a16="http://schemas.microsoft.com/office/drawing/2014/main" id="{02123B9A-FC10-404F-A129-7994CE032801}"/>
              </a:ext>
            </a:extLst>
          </p:cNvPr>
          <p:cNvSpPr>
            <a:spLocks noGrp="1"/>
          </p:cNvSpPr>
          <p:nvPr>
            <p:ph type="title"/>
          </p:nvPr>
        </p:nvSpPr>
        <p:spPr>
          <a:xfrm>
            <a:off x="10401606" y="87143"/>
            <a:ext cx="1850484" cy="437834"/>
          </a:xfrm>
        </p:spPr>
        <p:txBody>
          <a:bodyPr>
            <a:normAutofit/>
          </a:bodyPr>
          <a:lstStyle/>
          <a:p>
            <a:r>
              <a:rPr lang="ja-JP" altLang="en-US" sz="2000" dirty="0">
                <a:solidFill>
                  <a:srgbClr val="FF0000"/>
                </a:solidFill>
                <a:latin typeface="メイリオ" panose="020B0604030504040204" pitchFamily="50" charset="-128"/>
                <a:ea typeface="メイリオ" panose="020B0604030504040204" pitchFamily="50" charset="-128"/>
              </a:rPr>
              <a:t>★</a:t>
            </a:r>
            <a:r>
              <a:rPr lang="en-US" altLang="ja-JP" sz="2000" b="1" dirty="0">
                <a:solidFill>
                  <a:srgbClr val="FF0000"/>
                </a:solidFill>
                <a:latin typeface="メイリオ" panose="020B0604030504040204" pitchFamily="50" charset="-128"/>
                <a:ea typeface="メイリオ" panose="020B0604030504040204" pitchFamily="50" charset="-128"/>
              </a:rPr>
              <a:t>R5</a:t>
            </a:r>
            <a:r>
              <a:rPr lang="ja-JP" altLang="en-US" sz="2000" b="1" dirty="0">
                <a:solidFill>
                  <a:srgbClr val="FF0000"/>
                </a:solidFill>
                <a:latin typeface="メイリオ" panose="020B0604030504040204" pitchFamily="50" charset="-128"/>
                <a:ea typeface="メイリオ" panose="020B0604030504040204" pitchFamily="50" charset="-128"/>
              </a:rPr>
              <a:t>新規★</a:t>
            </a:r>
          </a:p>
        </p:txBody>
      </p:sp>
      <p:sp>
        <p:nvSpPr>
          <p:cNvPr id="12" name="テキスト ボックス 11"/>
          <p:cNvSpPr txBox="1"/>
          <p:nvPr/>
        </p:nvSpPr>
        <p:spPr>
          <a:xfrm>
            <a:off x="6448085" y="1244548"/>
            <a:ext cx="5321011" cy="830997"/>
          </a:xfrm>
          <a:prstGeom prst="rect">
            <a:avLst/>
          </a:prstGeom>
          <a:noFill/>
          <a:ln>
            <a:solidFill>
              <a:schemeClr val="tx2"/>
            </a:solidFill>
          </a:ln>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●第１期メンバー</a:t>
            </a:r>
            <a:endParaRPr kumimoji="1" lang="en-US" altLang="ja-JP" sz="2400" b="1" dirty="0">
              <a:latin typeface="メイリオ" panose="020B0604030504040204" pitchFamily="50" charset="-128"/>
              <a:ea typeface="メイリオ" panose="020B0604030504040204" pitchFamily="50" charset="-128"/>
            </a:endParaRPr>
          </a:p>
          <a:p>
            <a:r>
              <a:rPr lang="ja-JP" altLang="en-US" sz="2400" b="1" dirty="0">
                <a:latin typeface="メイリオ" panose="020B0604030504040204" pitchFamily="50" charset="-128"/>
                <a:ea typeface="メイリオ" panose="020B0604030504040204" pitchFamily="50" charset="-128"/>
              </a:rPr>
              <a:t>　すまいる宣言法人 </a:t>
            </a:r>
            <a:r>
              <a:rPr lang="en-US" altLang="ja-JP" sz="2400" b="1" dirty="0">
                <a:latin typeface="メイリオ" panose="020B0604030504040204" pitchFamily="50" charset="-128"/>
                <a:ea typeface="メイリオ" panose="020B0604030504040204" pitchFamily="50" charset="-128"/>
              </a:rPr>
              <a:t>10</a:t>
            </a:r>
            <a:r>
              <a:rPr lang="ja-JP" altLang="en-US" sz="2400" b="1" dirty="0">
                <a:latin typeface="メイリオ" panose="020B0604030504040204" pitchFamily="50" charset="-128"/>
                <a:ea typeface="メイリオ" panose="020B0604030504040204" pitchFamily="50" charset="-128"/>
              </a:rPr>
              <a:t>法人 </a:t>
            </a:r>
            <a:r>
              <a:rPr lang="en-US" altLang="ja-JP" sz="2400" b="1" dirty="0">
                <a:latin typeface="メイリオ" panose="020B0604030504040204" pitchFamily="50" charset="-128"/>
                <a:ea typeface="メイリオ" panose="020B0604030504040204" pitchFamily="50" charset="-128"/>
              </a:rPr>
              <a:t>19</a:t>
            </a:r>
            <a:r>
              <a:rPr lang="ja-JP" altLang="en-US" sz="2400" b="1" dirty="0">
                <a:latin typeface="メイリオ" panose="020B0604030504040204" pitchFamily="50" charset="-128"/>
                <a:ea typeface="メイリオ" panose="020B0604030504040204" pitchFamily="50" charset="-128"/>
              </a:rPr>
              <a:t>名</a:t>
            </a:r>
            <a:endParaRPr kumimoji="1" lang="ja-JP" altLang="en-US" b="1" dirty="0">
              <a:latin typeface="メイリオ" panose="020B0604030504040204" pitchFamily="50" charset="-128"/>
              <a:ea typeface="メイリオ" panose="020B0604030504040204" pitchFamily="50" charset="-128"/>
            </a:endParaRPr>
          </a:p>
        </p:txBody>
      </p:sp>
      <p:sp>
        <p:nvSpPr>
          <p:cNvPr id="9" name="タイトル 1">
            <a:extLst>
              <a:ext uri="{FF2B5EF4-FFF2-40B4-BE49-F238E27FC236}">
                <a16:creationId xmlns:a16="http://schemas.microsoft.com/office/drawing/2014/main" id="{9E9CF0CE-22D2-4876-A697-6F319CD78CD0}"/>
              </a:ext>
            </a:extLst>
          </p:cNvPr>
          <p:cNvSpPr txBox="1">
            <a:spLocks/>
          </p:cNvSpPr>
          <p:nvPr/>
        </p:nvSpPr>
        <p:spPr>
          <a:xfrm>
            <a:off x="-296670" y="0"/>
            <a:ext cx="6744755" cy="4378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dirty="0">
                <a:latin typeface="メイリオ" panose="020B0604030504040204" pitchFamily="50" charset="-128"/>
                <a:ea typeface="メイリオ" panose="020B0604030504040204" pitchFamily="50" charset="-128"/>
              </a:rPr>
              <a:t>令和５年度</a:t>
            </a:r>
            <a:r>
              <a:rPr lang="en-US" altLang="ja-JP" sz="1800" dirty="0">
                <a:latin typeface="メイリオ" panose="020B0604030504040204" pitchFamily="50" charset="-128"/>
                <a:ea typeface="メイリオ" panose="020B0604030504040204" pitchFamily="50" charset="-128"/>
              </a:rPr>
              <a:t>Okayama</a:t>
            </a:r>
            <a:r>
              <a:rPr lang="ja-JP" altLang="en-US" sz="1800" dirty="0">
                <a:latin typeface="メイリオ" panose="020B0604030504040204" pitchFamily="50" charset="-128"/>
                <a:ea typeface="メイリオ" panose="020B0604030504040204" pitchFamily="50" charset="-128"/>
              </a:rPr>
              <a:t>福祉・介護魅力発信プロジェクト</a:t>
            </a:r>
            <a:endParaRPr lang="en-US" altLang="ja-JP" sz="1800" dirty="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C4D7D16B-B4E9-4786-9243-E6E333E3B398}"/>
              </a:ext>
            </a:extLst>
          </p:cNvPr>
          <p:cNvSpPr txBox="1"/>
          <p:nvPr/>
        </p:nvSpPr>
        <p:spPr>
          <a:xfrm>
            <a:off x="-131914" y="461011"/>
            <a:ext cx="11974275" cy="1261884"/>
          </a:xfrm>
          <a:prstGeom prst="rect">
            <a:avLst/>
          </a:prstGeom>
          <a:noFill/>
        </p:spPr>
        <p:txBody>
          <a:bodyPr wrap="square">
            <a:spAutoFit/>
          </a:bodyPr>
          <a:lstStyle/>
          <a:p>
            <a:r>
              <a:rPr lang="ja-JP" altLang="en-US" sz="24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28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すまいる宣言法人広報部</a:t>
            </a:r>
            <a:r>
              <a:rPr lang="ja-JP" altLang="en-US" sz="40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40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team smile</a:t>
            </a:r>
            <a:r>
              <a:rPr lang="ja-JP" altLang="en-US" sz="28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（チームすまいる）」</a:t>
            </a:r>
            <a:endParaRPr lang="en-US" altLang="ja-JP" sz="28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24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36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結成式の開催、活動内容</a:t>
            </a:r>
            <a:endParaRPr lang="ja-JP" altLang="en-US" sz="2400" b="1" dirty="0"/>
          </a:p>
        </p:txBody>
      </p:sp>
      <p:sp>
        <p:nvSpPr>
          <p:cNvPr id="15" name="テキスト ボックス 14">
            <a:extLst>
              <a:ext uri="{FF2B5EF4-FFF2-40B4-BE49-F238E27FC236}">
                <a16:creationId xmlns:a16="http://schemas.microsoft.com/office/drawing/2014/main" id="{7DC2DEB8-1707-4AAC-A3BB-480DE9606190}"/>
              </a:ext>
            </a:extLst>
          </p:cNvPr>
          <p:cNvSpPr txBox="1"/>
          <p:nvPr/>
        </p:nvSpPr>
        <p:spPr>
          <a:xfrm>
            <a:off x="136477" y="2213569"/>
            <a:ext cx="11437495" cy="1015663"/>
          </a:xfrm>
          <a:prstGeom prst="rect">
            <a:avLst/>
          </a:prstGeom>
          <a:noFill/>
        </p:spPr>
        <p:txBody>
          <a:bodyPr wrap="square">
            <a:spAutoFit/>
          </a:bodyPr>
          <a:lstStyle/>
          <a:p>
            <a:pPr marL="400050" indent="-266700" algn="just"/>
            <a:r>
              <a:rPr lang="ja-JP" altLang="en-US" sz="2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2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おかやま☆フクシ・カイゴ職場すまいる宣言認証法人</a:t>
            </a:r>
            <a:r>
              <a:rPr lang="en-US" altLang="ja-JP" sz="2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10</a:t>
            </a:r>
            <a:r>
              <a:rPr lang="ja-JP" altLang="ja-JP" sz="2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法人より推薦された</a:t>
            </a:r>
            <a:r>
              <a:rPr lang="en-US" altLang="ja-JP" sz="2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19</a:t>
            </a:r>
            <a:r>
              <a:rPr lang="ja-JP" altLang="ja-JP" sz="2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名のメンバーが、福祉・介護職の魅力をイベントなどで</a:t>
            </a:r>
            <a:r>
              <a:rPr lang="ja-JP" altLang="en-US" sz="20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2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様々な活動を通じて、分かりやすく伝えていくことを目的に結成。</a:t>
            </a:r>
            <a:endPar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A1411704-F6C7-4D57-BA86-D603C1F6D1D3}"/>
              </a:ext>
            </a:extLst>
          </p:cNvPr>
          <p:cNvSpPr txBox="1"/>
          <p:nvPr/>
        </p:nvSpPr>
        <p:spPr>
          <a:xfrm>
            <a:off x="696852" y="3292982"/>
            <a:ext cx="10265129" cy="3477875"/>
          </a:xfrm>
          <a:prstGeom prst="rect">
            <a:avLst/>
          </a:prstGeom>
          <a:noFill/>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◇すまいる宣言法人広報部「</a:t>
            </a:r>
            <a:r>
              <a:rPr kumimoji="1" lang="en-US" altLang="ja-JP" sz="2000" dirty="0">
                <a:latin typeface="メイリオ" panose="020B0604030504040204" pitchFamily="50" charset="-128"/>
                <a:ea typeface="メイリオ" panose="020B0604030504040204" pitchFamily="50" charset="-128"/>
              </a:rPr>
              <a:t>team smile</a:t>
            </a:r>
            <a:r>
              <a:rPr kumimoji="1" lang="ja-JP" altLang="en-US" sz="2000" dirty="0">
                <a:latin typeface="メイリオ" panose="020B0604030504040204" pitchFamily="50" charset="-128"/>
                <a:ea typeface="メイリオ" panose="020B0604030504040204" pitchFamily="50" charset="-128"/>
              </a:rPr>
              <a:t>（チームすまいる）」結成式の開催</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　　日時：令和</a:t>
            </a:r>
            <a:r>
              <a:rPr kumimoji="1" lang="en-US" altLang="ja-JP" sz="2000" dirty="0">
                <a:latin typeface="メイリオ" panose="020B0604030504040204" pitchFamily="50" charset="-128"/>
                <a:ea typeface="メイリオ" panose="020B0604030504040204" pitchFamily="50" charset="-128"/>
              </a:rPr>
              <a:t>5</a:t>
            </a:r>
            <a:r>
              <a:rPr kumimoji="1" lang="ja-JP" altLang="en-US" sz="2000" dirty="0">
                <a:latin typeface="メイリオ" panose="020B0604030504040204" pitchFamily="50" charset="-128"/>
                <a:ea typeface="メイリオ" panose="020B0604030504040204" pitchFamily="50" charset="-128"/>
              </a:rPr>
              <a:t>年</a:t>
            </a:r>
            <a:r>
              <a:rPr kumimoji="1" lang="en-US" altLang="ja-JP" sz="2000" dirty="0">
                <a:latin typeface="メイリオ" panose="020B0604030504040204" pitchFamily="50" charset="-128"/>
                <a:ea typeface="メイリオ" panose="020B0604030504040204" pitchFamily="50" charset="-128"/>
              </a:rPr>
              <a:t>5</a:t>
            </a:r>
            <a:r>
              <a:rPr kumimoji="1" lang="ja-JP" altLang="en-US" sz="2000" dirty="0">
                <a:latin typeface="メイリオ" panose="020B0604030504040204" pitchFamily="50" charset="-128"/>
                <a:ea typeface="メイリオ" panose="020B0604030504040204" pitchFamily="50" charset="-128"/>
              </a:rPr>
              <a:t>月</a:t>
            </a:r>
            <a:r>
              <a:rPr kumimoji="1" lang="en-US" altLang="ja-JP" sz="2000" dirty="0">
                <a:latin typeface="メイリオ" panose="020B0604030504040204" pitchFamily="50" charset="-128"/>
                <a:ea typeface="メイリオ" panose="020B0604030504040204" pitchFamily="50" charset="-128"/>
              </a:rPr>
              <a:t>21</a:t>
            </a:r>
            <a:r>
              <a:rPr kumimoji="1" lang="ja-JP" altLang="en-US" sz="2000" dirty="0">
                <a:latin typeface="メイリオ" panose="020B0604030504040204" pitchFamily="50" charset="-128"/>
                <a:ea typeface="メイリオ" panose="020B0604030504040204" pitchFamily="50" charset="-128"/>
              </a:rPr>
              <a:t>日（日）</a:t>
            </a:r>
            <a:r>
              <a:rPr kumimoji="1" lang="en-US" altLang="ja-JP" sz="2000" dirty="0">
                <a:latin typeface="メイリオ" panose="020B0604030504040204" pitchFamily="50" charset="-128"/>
                <a:ea typeface="メイリオ" panose="020B0604030504040204" pitchFamily="50" charset="-128"/>
              </a:rPr>
              <a:t>12:00</a:t>
            </a:r>
            <a:r>
              <a:rPr kumimoji="1" lang="ja-JP" altLang="en-US" sz="2000" dirty="0">
                <a:latin typeface="メイリオ" panose="020B0604030504040204" pitchFamily="50" charset="-128"/>
                <a:ea typeface="メイリオ" panose="020B0604030504040204" pitchFamily="50" charset="-128"/>
              </a:rPr>
              <a:t>～</a:t>
            </a:r>
            <a:r>
              <a:rPr kumimoji="1" lang="en-US" altLang="ja-JP" sz="2000" dirty="0">
                <a:latin typeface="メイリオ" panose="020B0604030504040204" pitchFamily="50" charset="-128"/>
                <a:ea typeface="メイリオ" panose="020B0604030504040204" pitchFamily="50" charset="-128"/>
              </a:rPr>
              <a:t>12:30</a:t>
            </a:r>
          </a:p>
          <a:p>
            <a:r>
              <a:rPr kumimoji="1" lang="ja-JP" altLang="en-US" sz="2000" dirty="0">
                <a:latin typeface="メイリオ" panose="020B0604030504040204" pitchFamily="50" charset="-128"/>
                <a:ea typeface="メイリオ" panose="020B0604030504040204" pitchFamily="50" charset="-128"/>
              </a:rPr>
              <a:t>　　会場：岡山コンベンションセンター</a:t>
            </a:r>
            <a:r>
              <a:rPr kumimoji="1" lang="en-US" altLang="ja-JP" sz="2000" dirty="0">
                <a:latin typeface="メイリオ" panose="020B0604030504040204" pitchFamily="50" charset="-128"/>
                <a:ea typeface="メイリオ" panose="020B0604030504040204" pitchFamily="50" charset="-128"/>
              </a:rPr>
              <a:t>1</a:t>
            </a:r>
            <a:r>
              <a:rPr kumimoji="1" lang="ja-JP" altLang="en-US" sz="2000" dirty="0">
                <a:latin typeface="メイリオ" panose="020B0604030504040204" pitchFamily="50" charset="-128"/>
                <a:ea typeface="メイリオ" panose="020B0604030504040204" pitchFamily="50" charset="-128"/>
              </a:rPr>
              <a:t>階ロビー</a:t>
            </a:r>
          </a:p>
          <a:p>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◇すまいる宣言法人広報部「</a:t>
            </a:r>
            <a:r>
              <a:rPr kumimoji="1" lang="en-US" altLang="ja-JP" sz="2000" dirty="0">
                <a:latin typeface="メイリオ" panose="020B0604030504040204" pitchFamily="50" charset="-128"/>
                <a:ea typeface="メイリオ" panose="020B0604030504040204" pitchFamily="50" charset="-128"/>
              </a:rPr>
              <a:t>team smile</a:t>
            </a:r>
            <a:r>
              <a:rPr kumimoji="1" lang="ja-JP" altLang="en-US" sz="2000" dirty="0">
                <a:latin typeface="メイリオ" panose="020B0604030504040204" pitchFamily="50" charset="-128"/>
                <a:ea typeface="メイリオ" panose="020B0604030504040204" pitchFamily="50" charset="-128"/>
              </a:rPr>
              <a:t>（チームすまいる）」活動内容</a:t>
            </a:r>
            <a:endParaRPr kumimoji="1"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①</a:t>
            </a:r>
            <a:r>
              <a:rPr kumimoji="1" lang="en-US" altLang="ja-JP" sz="2000" dirty="0">
                <a:latin typeface="メイリオ" panose="020B0604030504040204" pitchFamily="50" charset="-128"/>
                <a:ea typeface="メイリオ" panose="020B0604030504040204" pitchFamily="50" charset="-128"/>
              </a:rPr>
              <a:t>Okayama</a:t>
            </a:r>
            <a:r>
              <a:rPr kumimoji="1" lang="ja-JP" altLang="en-US" sz="2000" dirty="0">
                <a:latin typeface="メイリオ" panose="020B0604030504040204" pitchFamily="50" charset="-128"/>
                <a:ea typeface="メイリオ" panose="020B0604030504040204" pitchFamily="50" charset="-128"/>
              </a:rPr>
              <a:t>福祉・介護魅力発信プロジェクト</a:t>
            </a:r>
          </a:p>
          <a:p>
            <a:r>
              <a:rPr kumimoji="1" lang="ja-JP" altLang="en-US" sz="2000" dirty="0">
                <a:latin typeface="メイリオ" panose="020B0604030504040204" pitchFamily="50" charset="-128"/>
                <a:ea typeface="メイリオ" panose="020B0604030504040204" pitchFamily="50" charset="-128"/>
              </a:rPr>
              <a:t>  「萌乃の</a:t>
            </a:r>
            <a:r>
              <a:rPr kumimoji="1" lang="en-US" altLang="ja-JP" sz="2000" dirty="0">
                <a:latin typeface="メイリオ" panose="020B0604030504040204" pitchFamily="50" charset="-128"/>
                <a:ea typeface="メイリオ" panose="020B0604030504040204" pitchFamily="50" charset="-128"/>
              </a:rPr>
              <a:t>smile radio</a:t>
            </a:r>
            <a:r>
              <a:rPr kumimoji="1" lang="ja-JP" altLang="en-US" sz="2000" dirty="0">
                <a:latin typeface="メイリオ" panose="020B0604030504040204" pitchFamily="50" charset="-128"/>
                <a:ea typeface="メイリオ" panose="020B0604030504040204" pitchFamily="50" charset="-128"/>
              </a:rPr>
              <a:t>」ラジオ番組ゲスト出演</a:t>
            </a:r>
          </a:p>
          <a:p>
            <a:r>
              <a:rPr lang="ja-JP" altLang="en-US" sz="2000" dirty="0">
                <a:latin typeface="メイリオ" panose="020B0604030504040204" pitchFamily="50" charset="-128"/>
                <a:ea typeface="メイリオ" panose="020B0604030504040204" pitchFamily="50" charset="-128"/>
              </a:rPr>
              <a:t>②</a:t>
            </a:r>
            <a:r>
              <a:rPr kumimoji="1" lang="ja-JP" altLang="en-US" sz="2000" dirty="0">
                <a:latin typeface="メイリオ" panose="020B0604030504040204" pitchFamily="50" charset="-128"/>
                <a:ea typeface="メイリオ" panose="020B0604030504040204" pitchFamily="50" charset="-128"/>
              </a:rPr>
              <a:t>「</a:t>
            </a:r>
            <a:r>
              <a:rPr kumimoji="1" lang="en-US" altLang="ja-JP" sz="2000" dirty="0" err="1">
                <a:latin typeface="メイリオ" panose="020B0604030504040204" pitchFamily="50" charset="-128"/>
                <a:ea typeface="メイリオ" panose="020B0604030504040204" pitchFamily="50" charset="-128"/>
              </a:rPr>
              <a:t>KAiGO</a:t>
            </a:r>
            <a:r>
              <a:rPr kumimoji="1" lang="en-US" altLang="ja-JP" sz="2000" dirty="0">
                <a:latin typeface="メイリオ" panose="020B0604030504040204" pitchFamily="50" charset="-128"/>
                <a:ea typeface="メイリオ" panose="020B0604030504040204" pitchFamily="50" charset="-128"/>
              </a:rPr>
              <a:t> </a:t>
            </a:r>
            <a:r>
              <a:rPr kumimoji="1" lang="en-US" altLang="ja-JP" sz="2000" dirty="0" err="1">
                <a:latin typeface="メイリオ" panose="020B0604030504040204" pitchFamily="50" charset="-128"/>
                <a:ea typeface="メイリオ" panose="020B0604030504040204" pitchFamily="50" charset="-128"/>
              </a:rPr>
              <a:t>PRiDE</a:t>
            </a:r>
            <a:r>
              <a:rPr kumimoji="1" lang="en-US" altLang="ja-JP" sz="2000" dirty="0">
                <a:latin typeface="メイリオ" panose="020B0604030504040204" pitchFamily="50" charset="-128"/>
                <a:ea typeface="メイリオ" panose="020B0604030504040204" pitchFamily="50" charset="-128"/>
              </a:rPr>
              <a:t> in Okayama</a:t>
            </a:r>
            <a:r>
              <a:rPr kumimoji="1" lang="ja-JP" altLang="en-US" sz="2000" dirty="0">
                <a:latin typeface="メイリオ" panose="020B0604030504040204" pitchFamily="50" charset="-128"/>
                <a:ea typeface="メイリオ" panose="020B0604030504040204" pitchFamily="50" charset="-128"/>
              </a:rPr>
              <a:t>」写真展フォトモデル撮影</a:t>
            </a:r>
            <a:r>
              <a:rPr lang="ja-JP" altLang="en-US" sz="2000" dirty="0">
                <a:latin typeface="メイリオ" panose="020B0604030504040204" pitchFamily="50" charset="-128"/>
                <a:ea typeface="メイリオ" panose="020B0604030504040204" pitchFamily="50" charset="-128"/>
              </a:rPr>
              <a:t>・</a:t>
            </a:r>
            <a:r>
              <a:rPr kumimoji="1" lang="ja-JP" altLang="en-US" sz="2000" dirty="0">
                <a:latin typeface="メイリオ" panose="020B0604030504040204" pitchFamily="50" charset="-128"/>
                <a:ea typeface="メイリオ" panose="020B0604030504040204" pitchFamily="50" charset="-128"/>
              </a:rPr>
              <a:t>展示</a:t>
            </a:r>
            <a:endParaRPr kumimoji="1"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③</a:t>
            </a:r>
            <a:r>
              <a:rPr kumimoji="1" lang="ja-JP" altLang="en-US" sz="2000" dirty="0">
                <a:latin typeface="メイリオ" panose="020B0604030504040204" pitchFamily="50" charset="-128"/>
                <a:ea typeface="メイリオ" panose="020B0604030504040204" pitchFamily="50" charset="-128"/>
              </a:rPr>
              <a:t>小中学生向けの体験ツアー「フクシラボおかやま」等</a:t>
            </a:r>
          </a:p>
          <a:p>
            <a:r>
              <a:rPr kumimoji="1" lang="ja-JP" altLang="en-US" sz="2000" dirty="0">
                <a:latin typeface="メイリオ" panose="020B0604030504040204" pitchFamily="50" charset="-128"/>
                <a:ea typeface="メイリオ" panose="020B0604030504040204" pitchFamily="50" charset="-128"/>
              </a:rPr>
              <a:t>  　様々なプログラムにおいて介護職の魅力を紹介</a:t>
            </a:r>
          </a:p>
          <a:p>
            <a:r>
              <a:rPr lang="ja-JP" altLang="en-US" sz="2000" dirty="0">
                <a:latin typeface="メイリオ" panose="020B0604030504040204" pitchFamily="50" charset="-128"/>
                <a:ea typeface="メイリオ" panose="020B0604030504040204" pitchFamily="50" charset="-128"/>
              </a:rPr>
              <a:t>④</a:t>
            </a:r>
            <a:r>
              <a:rPr kumimoji="1" lang="ja-JP" altLang="en-US" sz="2000" dirty="0">
                <a:latin typeface="メイリオ" panose="020B0604030504040204" pitchFamily="50" charset="-128"/>
                <a:ea typeface="メイリオ" panose="020B0604030504040204" pitchFamily="50" charset="-128"/>
              </a:rPr>
              <a:t>福祉の就職フェア岡山　ブース案内役</a:t>
            </a:r>
          </a:p>
        </p:txBody>
      </p:sp>
      <p:pic>
        <p:nvPicPr>
          <p:cNvPr id="18" name="図 17">
            <a:extLst>
              <a:ext uri="{FF2B5EF4-FFF2-40B4-BE49-F238E27FC236}">
                <a16:creationId xmlns:a16="http://schemas.microsoft.com/office/drawing/2014/main" id="{BC291EB4-25B7-4901-B6CC-A7A664CFA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8064" y="4421081"/>
            <a:ext cx="2187084" cy="2200219"/>
          </a:xfrm>
          <a:prstGeom prst="rect">
            <a:avLst/>
          </a:prstGeom>
        </p:spPr>
      </p:pic>
    </p:spTree>
    <p:extLst>
      <p:ext uri="{BB962C8B-B14F-4D97-AF65-F5344CB8AC3E}">
        <p14:creationId xmlns:p14="http://schemas.microsoft.com/office/powerpoint/2010/main" val="449794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11F4801-1864-41AE-9581-63AD043D3077}"/>
              </a:ext>
            </a:extLst>
          </p:cNvPr>
          <p:cNvSpPr>
            <a:spLocks noGrp="1"/>
          </p:cNvSpPr>
          <p:nvPr>
            <p:ph idx="1"/>
          </p:nvPr>
        </p:nvSpPr>
        <p:spPr>
          <a:xfrm>
            <a:off x="509587" y="365124"/>
            <a:ext cx="10515600" cy="520701"/>
          </a:xfrm>
        </p:spPr>
        <p:txBody>
          <a:bodyPr>
            <a:normAutofit/>
          </a:bodyPr>
          <a:lstStyle/>
          <a:p>
            <a:pPr marL="0" indent="0">
              <a:buNone/>
            </a:pPr>
            <a:r>
              <a:rPr kumimoji="1" lang="ja-JP" altLang="en-US" b="1" dirty="0">
                <a:latin typeface="メイリオ" panose="020B0604030504040204" pitchFamily="50" charset="-128"/>
                <a:ea typeface="メイリオ" panose="020B0604030504040204" pitchFamily="50" charset="-128"/>
              </a:rPr>
              <a:t>９）県広報、新聞、ＳＮＳと連動した広報啓発</a:t>
            </a:r>
          </a:p>
        </p:txBody>
      </p:sp>
      <p:sp>
        <p:nvSpPr>
          <p:cNvPr id="4" name="コンテンツ プレースホルダー 2">
            <a:extLst>
              <a:ext uri="{FF2B5EF4-FFF2-40B4-BE49-F238E27FC236}">
                <a16:creationId xmlns:a16="http://schemas.microsoft.com/office/drawing/2014/main" id="{1E69B935-CBFD-4925-83C3-C29A82374DD2}"/>
              </a:ext>
            </a:extLst>
          </p:cNvPr>
          <p:cNvSpPr txBox="1">
            <a:spLocks/>
          </p:cNvSpPr>
          <p:nvPr/>
        </p:nvSpPr>
        <p:spPr>
          <a:xfrm>
            <a:off x="509587" y="1010261"/>
            <a:ext cx="4791076" cy="5207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latin typeface="メイリオ" panose="020B0604030504040204" pitchFamily="50" charset="-128"/>
                <a:ea typeface="メイリオ" panose="020B0604030504040204" pitchFamily="50" charset="-128"/>
              </a:rPr>
              <a:t>◇岡山県公式</a:t>
            </a:r>
            <a:r>
              <a:rPr lang="en-US" altLang="ja-JP" sz="2000" dirty="0">
                <a:latin typeface="メイリオ" panose="020B0604030504040204" pitchFamily="50" charset="-128"/>
                <a:ea typeface="メイリオ" panose="020B0604030504040204" pitchFamily="50" charset="-128"/>
              </a:rPr>
              <a:t>X</a:t>
            </a:r>
            <a:r>
              <a:rPr lang="ja-JP" altLang="en-US" sz="2000" dirty="0">
                <a:latin typeface="メイリオ" panose="020B0604030504040204" pitchFamily="50" charset="-128"/>
                <a:ea typeface="メイリオ" panose="020B0604030504040204" pitchFamily="50" charset="-128"/>
              </a:rPr>
              <a:t>（旧</a:t>
            </a:r>
            <a:r>
              <a:rPr lang="en-US" altLang="ja-JP" sz="2000" dirty="0">
                <a:latin typeface="メイリオ" panose="020B0604030504040204" pitchFamily="50" charset="-128"/>
                <a:ea typeface="メイリオ" panose="020B0604030504040204" pitchFamily="50" charset="-128"/>
              </a:rPr>
              <a:t>Twitter</a:t>
            </a:r>
            <a:r>
              <a:rPr lang="ja-JP" altLang="en-US" sz="2000" dirty="0">
                <a:latin typeface="メイリオ" panose="020B0604030504040204" pitchFamily="50" charset="-128"/>
                <a:ea typeface="メイリオ" panose="020B0604030504040204" pitchFamily="50" charset="-128"/>
              </a:rPr>
              <a:t>）情報発信</a:t>
            </a:r>
          </a:p>
        </p:txBody>
      </p:sp>
      <p:pic>
        <p:nvPicPr>
          <p:cNvPr id="8" name="図 7">
            <a:extLst>
              <a:ext uri="{FF2B5EF4-FFF2-40B4-BE49-F238E27FC236}">
                <a16:creationId xmlns:a16="http://schemas.microsoft.com/office/drawing/2014/main" id="{E5069B53-6A29-4B12-97EE-1EBCD94166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324" b="11666"/>
          <a:stretch/>
        </p:blipFill>
        <p:spPr>
          <a:xfrm>
            <a:off x="902808" y="2011819"/>
            <a:ext cx="2622407" cy="4710907"/>
          </a:xfrm>
          <a:prstGeom prst="rect">
            <a:avLst/>
          </a:prstGeom>
        </p:spPr>
      </p:pic>
      <p:sp>
        <p:nvSpPr>
          <p:cNvPr id="11" name="テキスト ボックス 10">
            <a:extLst>
              <a:ext uri="{FF2B5EF4-FFF2-40B4-BE49-F238E27FC236}">
                <a16:creationId xmlns:a16="http://schemas.microsoft.com/office/drawing/2014/main" id="{30333A11-1A23-4D01-BF31-FB5BBFE54080}"/>
              </a:ext>
            </a:extLst>
          </p:cNvPr>
          <p:cNvSpPr txBox="1"/>
          <p:nvPr/>
        </p:nvSpPr>
        <p:spPr>
          <a:xfrm>
            <a:off x="5538926" y="996156"/>
            <a:ext cx="3434384" cy="954107"/>
          </a:xfrm>
          <a:prstGeom prst="rect">
            <a:avLst/>
          </a:prstGeom>
          <a:noFill/>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◇岡山市広報誌</a:t>
            </a:r>
            <a:endParaRPr kumimoji="1" lang="en-US" altLang="ja-JP" sz="2000"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市民のひろば「おかやま」</a:t>
            </a:r>
            <a:endParaRPr kumimoji="1" lang="en-US" altLang="ja-JP" dirty="0">
              <a:latin typeface="メイリオ" panose="020B0604030504040204" pitchFamily="50" charset="-128"/>
              <a:ea typeface="メイリオ" panose="020B0604030504040204" pitchFamily="50" charset="-128"/>
            </a:endParaRPr>
          </a:p>
          <a:p>
            <a:r>
              <a:rPr kumimoji="1" lang="en-US" altLang="ja-JP" dirty="0">
                <a:latin typeface="メイリオ" panose="020B0604030504040204" pitchFamily="50" charset="-128"/>
                <a:ea typeface="メイリオ" panose="020B0604030504040204" pitchFamily="50" charset="-128"/>
              </a:rPr>
              <a:t>2023</a:t>
            </a:r>
            <a:r>
              <a:rPr kumimoji="1" lang="ja-JP" altLang="en-US" dirty="0">
                <a:latin typeface="メイリオ" panose="020B0604030504040204" pitchFamily="50" charset="-128"/>
                <a:ea typeface="メイリオ" panose="020B0604030504040204" pitchFamily="50" charset="-128"/>
              </a:rPr>
              <a:t>年</a:t>
            </a:r>
            <a:r>
              <a:rPr kumimoji="1" lang="en-US" altLang="ja-JP" dirty="0">
                <a:latin typeface="メイリオ" panose="020B0604030504040204" pitchFamily="50" charset="-128"/>
                <a:ea typeface="メイリオ" panose="020B0604030504040204" pitchFamily="50" charset="-128"/>
              </a:rPr>
              <a:t>11</a:t>
            </a:r>
            <a:r>
              <a:rPr kumimoji="1" lang="ja-JP" altLang="en-US" dirty="0">
                <a:latin typeface="メイリオ" panose="020B0604030504040204" pitchFamily="50" charset="-128"/>
                <a:ea typeface="メイリオ" panose="020B0604030504040204" pitchFamily="50" charset="-128"/>
              </a:rPr>
              <a:t>月号情報の広場</a:t>
            </a:r>
            <a:r>
              <a:rPr kumimoji="1" lang="en-US" altLang="ja-JP" dirty="0">
                <a:latin typeface="メイリオ" panose="020B0604030504040204" pitchFamily="50" charset="-128"/>
                <a:ea typeface="メイリオ" panose="020B0604030504040204" pitchFamily="50" charset="-128"/>
              </a:rPr>
              <a:t>P15</a:t>
            </a:r>
            <a:endParaRPr kumimoji="1" lang="ja-JP" altLang="en-US"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7B0C5EDD-2509-474A-8BAF-B542C09B2212}"/>
              </a:ext>
            </a:extLst>
          </p:cNvPr>
          <p:cNvSpPr txBox="1"/>
          <p:nvPr/>
        </p:nvSpPr>
        <p:spPr>
          <a:xfrm>
            <a:off x="902808" y="1365488"/>
            <a:ext cx="2492990" cy="646331"/>
          </a:xfrm>
          <a:prstGeom prst="rect">
            <a:avLst/>
          </a:prstGeom>
          <a:noFill/>
        </p:spPr>
        <p:txBody>
          <a:bodyPr wrap="none" rtlCol="0">
            <a:spAutoFit/>
          </a:bodyPr>
          <a:lstStyle/>
          <a:p>
            <a:r>
              <a:rPr lang="en-US" altLang="ja-JP" dirty="0">
                <a:latin typeface="メイリオ" panose="020B0604030504040204" pitchFamily="50" charset="-128"/>
                <a:ea typeface="メイリオ" panose="020B0604030504040204" pitchFamily="50" charset="-128"/>
              </a:rPr>
              <a:t>2023/8/16</a:t>
            </a:r>
            <a:r>
              <a:rPr lang="ja-JP" altLang="en-US" dirty="0">
                <a:latin typeface="メイリオ" panose="020B0604030504040204" pitchFamily="50" charset="-128"/>
                <a:ea typeface="メイリオ" panose="020B0604030504040204" pitchFamily="50" charset="-128"/>
              </a:rPr>
              <a:t>投稿</a:t>
            </a:r>
            <a:endParaRPr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「介護の日川柳募集」</a:t>
            </a:r>
            <a:endParaRPr kumimoji="1" lang="ja-JP" altLang="en-US" sz="1600" dirty="0">
              <a:latin typeface="メイリオ" panose="020B0604030504040204" pitchFamily="50" charset="-128"/>
              <a:ea typeface="メイリオ" panose="020B0604030504040204" pitchFamily="50" charset="-128"/>
            </a:endParaRPr>
          </a:p>
        </p:txBody>
      </p:sp>
      <p:pic>
        <p:nvPicPr>
          <p:cNvPr id="14" name="図 13">
            <a:extLst>
              <a:ext uri="{FF2B5EF4-FFF2-40B4-BE49-F238E27FC236}">
                <a16:creationId xmlns:a16="http://schemas.microsoft.com/office/drawing/2014/main" id="{4E1FD5D7-0065-464F-9C36-B6291F27DFD1}"/>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5538926" y="2055956"/>
            <a:ext cx="3493392" cy="1722437"/>
          </a:xfrm>
          <a:prstGeom prst="rect">
            <a:avLst/>
          </a:prstGeom>
        </p:spPr>
      </p:pic>
      <p:pic>
        <p:nvPicPr>
          <p:cNvPr id="16" name="図 15">
            <a:extLst>
              <a:ext uri="{FF2B5EF4-FFF2-40B4-BE49-F238E27FC236}">
                <a16:creationId xmlns:a16="http://schemas.microsoft.com/office/drawing/2014/main" id="{FE74536B-860B-41A9-B052-8B081D7ED9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450" t="5324" b="36759"/>
          <a:stretch/>
        </p:blipFill>
        <p:spPr>
          <a:xfrm>
            <a:off x="4392444" y="4543953"/>
            <a:ext cx="2925974" cy="2157584"/>
          </a:xfrm>
          <a:prstGeom prst="rect">
            <a:avLst/>
          </a:prstGeom>
        </p:spPr>
      </p:pic>
      <p:pic>
        <p:nvPicPr>
          <p:cNvPr id="18" name="図 17">
            <a:extLst>
              <a:ext uri="{FF2B5EF4-FFF2-40B4-BE49-F238E27FC236}">
                <a16:creationId xmlns:a16="http://schemas.microsoft.com/office/drawing/2014/main" id="{931809E1-AB34-46B0-81D7-686D659A8D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083" b="7709"/>
          <a:stretch/>
        </p:blipFill>
        <p:spPr>
          <a:xfrm rot="10800000">
            <a:off x="7684197" y="4670099"/>
            <a:ext cx="3493391" cy="1986877"/>
          </a:xfrm>
          <a:prstGeom prst="rect">
            <a:avLst/>
          </a:prstGeom>
        </p:spPr>
      </p:pic>
      <p:sp>
        <p:nvSpPr>
          <p:cNvPr id="19" name="テキスト ボックス 18">
            <a:extLst>
              <a:ext uri="{FF2B5EF4-FFF2-40B4-BE49-F238E27FC236}">
                <a16:creationId xmlns:a16="http://schemas.microsoft.com/office/drawing/2014/main" id="{5BCCEDE2-BBEE-440E-8BF2-E689E1916D6B}"/>
              </a:ext>
            </a:extLst>
          </p:cNvPr>
          <p:cNvSpPr txBox="1"/>
          <p:nvPr/>
        </p:nvSpPr>
        <p:spPr>
          <a:xfrm>
            <a:off x="4337068" y="4174621"/>
            <a:ext cx="2031325" cy="369332"/>
          </a:xfrm>
          <a:prstGeom prst="rect">
            <a:avLst/>
          </a:prstGeom>
          <a:noFill/>
        </p:spPr>
        <p:txBody>
          <a:bodyPr wrap="none" rtlCol="0">
            <a:spAutoFit/>
          </a:bodyPr>
          <a:lstStyle/>
          <a:p>
            <a:r>
              <a:rPr lang="ja-JP" altLang="en-US"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新聞等取材掲載</a:t>
            </a:r>
          </a:p>
        </p:txBody>
      </p:sp>
      <p:sp>
        <p:nvSpPr>
          <p:cNvPr id="20" name="テキスト ボックス 19">
            <a:extLst>
              <a:ext uri="{FF2B5EF4-FFF2-40B4-BE49-F238E27FC236}">
                <a16:creationId xmlns:a16="http://schemas.microsoft.com/office/drawing/2014/main" id="{AF4B8573-EBDA-4452-862C-ACE2C96F3500}"/>
              </a:ext>
            </a:extLst>
          </p:cNvPr>
          <p:cNvSpPr txBox="1"/>
          <p:nvPr/>
        </p:nvSpPr>
        <p:spPr>
          <a:xfrm>
            <a:off x="9211573" y="996156"/>
            <a:ext cx="2723823" cy="1754326"/>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◇岡山県社会福祉協議会</a:t>
            </a:r>
            <a:endParaRPr kumimoji="1"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kumimoji="1" lang="ja-JP" altLang="en-US" dirty="0">
                <a:latin typeface="メイリオ" panose="020B0604030504040204" pitchFamily="50" charset="-128"/>
                <a:ea typeface="メイリオ" panose="020B0604030504040204" pitchFamily="50" charset="-128"/>
              </a:rPr>
              <a:t>機関誌</a:t>
            </a:r>
            <a:endParaRPr kumimoji="1"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イベント情報掲載</a:t>
            </a:r>
            <a:endParaRPr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a:t>
            </a:r>
            <a:r>
              <a:rPr kumimoji="1" lang="en-US" altLang="ja-JP" dirty="0">
                <a:latin typeface="メイリオ" panose="020B0604030504040204" pitchFamily="50" charset="-128"/>
                <a:ea typeface="メイリオ" panose="020B0604030504040204" pitchFamily="50" charset="-128"/>
              </a:rPr>
              <a:t>8</a:t>
            </a:r>
            <a:r>
              <a:rPr kumimoji="1" lang="ja-JP" altLang="en-US" dirty="0">
                <a:latin typeface="メイリオ" panose="020B0604030504040204" pitchFamily="50" charset="-128"/>
                <a:ea typeface="メイリオ" panose="020B0604030504040204" pitchFamily="50" charset="-128"/>
              </a:rPr>
              <a:t>月号川柳募集</a:t>
            </a:r>
            <a:endParaRPr kumimoji="1"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kumimoji="1" lang="en-US" altLang="ja-JP" dirty="0">
                <a:latin typeface="メイリオ" panose="020B0604030504040204" pitchFamily="50" charset="-128"/>
                <a:ea typeface="メイリオ" panose="020B0604030504040204" pitchFamily="50" charset="-128"/>
              </a:rPr>
              <a:t>11</a:t>
            </a:r>
            <a:r>
              <a:rPr kumimoji="1" lang="ja-JP" altLang="en-US" dirty="0">
                <a:latin typeface="メイリオ" panose="020B0604030504040204" pitchFamily="50" charset="-128"/>
                <a:ea typeface="メイリオ" panose="020B0604030504040204" pitchFamily="50" charset="-128"/>
              </a:rPr>
              <a:t>月号介護フェス</a:t>
            </a:r>
            <a:endParaRPr kumimoji="1"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kumimoji="1" lang="ja-JP" altLang="en-US" dirty="0">
                <a:latin typeface="メイリオ" panose="020B0604030504040204" pitchFamily="50" charset="-128"/>
                <a:ea typeface="メイリオ" panose="020B0604030504040204" pitchFamily="50" charset="-128"/>
              </a:rPr>
              <a:t>ラジオ番組案内</a:t>
            </a:r>
          </a:p>
        </p:txBody>
      </p:sp>
      <p:pic>
        <p:nvPicPr>
          <p:cNvPr id="22" name="図 21">
            <a:extLst>
              <a:ext uri="{FF2B5EF4-FFF2-40B4-BE49-F238E27FC236}">
                <a16:creationId xmlns:a16="http://schemas.microsoft.com/office/drawing/2014/main" id="{1D077E63-B5BA-4B5D-9F9A-ED49E44C506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76" t="10431" r="69615" b="51275"/>
          <a:stretch/>
        </p:blipFill>
        <p:spPr>
          <a:xfrm rot="16200000">
            <a:off x="10052106" y="2689529"/>
            <a:ext cx="1362686" cy="2346161"/>
          </a:xfrm>
          <a:prstGeom prst="rect">
            <a:avLst/>
          </a:prstGeom>
        </p:spPr>
      </p:pic>
    </p:spTree>
    <p:extLst>
      <p:ext uri="{BB962C8B-B14F-4D97-AF65-F5344CB8AC3E}">
        <p14:creationId xmlns:p14="http://schemas.microsoft.com/office/powerpoint/2010/main" val="537544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2453" y="808470"/>
            <a:ext cx="11409219" cy="1325563"/>
          </a:xfrm>
        </p:spPr>
        <p:txBody>
          <a:bodyPr>
            <a:normAutofit fontScale="90000"/>
          </a:bodyPr>
          <a:lstStyle/>
          <a:p>
            <a:r>
              <a:rPr lang="ja-JP" altLang="en-US" sz="2700" b="1" dirty="0">
                <a:latin typeface="メイリオ" panose="020B0604030504040204" pitchFamily="50" charset="-128"/>
                <a:ea typeface="メイリオ" panose="020B0604030504040204" pitchFamily="50" charset="-128"/>
              </a:rPr>
              <a:t>◇すまいる宣言法人広報部「</a:t>
            </a:r>
            <a:r>
              <a:rPr lang="en-US" altLang="ja-JP" sz="2700" b="1" dirty="0">
                <a:latin typeface="メイリオ" panose="020B0604030504040204" pitchFamily="50" charset="-128"/>
                <a:ea typeface="メイリオ" panose="020B0604030504040204" pitchFamily="50" charset="-128"/>
              </a:rPr>
              <a:t>team smile</a:t>
            </a:r>
            <a:r>
              <a:rPr lang="ja-JP" altLang="en-US" sz="2700" b="1" dirty="0">
                <a:latin typeface="メイリオ" panose="020B0604030504040204" pitchFamily="50" charset="-128"/>
                <a:ea typeface="メイリオ" panose="020B0604030504040204" pitchFamily="50" charset="-128"/>
              </a:rPr>
              <a:t>（チーム</a:t>
            </a:r>
            <a:r>
              <a:rPr lang="ja-JP" altLang="en-US" sz="2700" b="1" dirty="0" err="1">
                <a:latin typeface="メイリオ" panose="020B0604030504040204" pitchFamily="50" charset="-128"/>
                <a:ea typeface="メイリオ" panose="020B0604030504040204" pitchFamily="50" charset="-128"/>
              </a:rPr>
              <a:t>す</a:t>
            </a:r>
            <a:r>
              <a:rPr lang="ja-JP" altLang="en-US" sz="2700" b="1" dirty="0">
                <a:latin typeface="メイリオ" panose="020B0604030504040204" pitchFamily="50" charset="-128"/>
                <a:ea typeface="メイリオ" panose="020B0604030504040204" pitchFamily="50" charset="-128"/>
              </a:rPr>
              <a:t>まいる）」結成式の開催</a:t>
            </a:r>
            <a:br>
              <a:rPr lang="ja-JP" altLang="en-US" sz="2700" b="1" dirty="0"/>
            </a:br>
            <a:br>
              <a:rPr lang="en-US" altLang="ja-JP" sz="2700" b="1" dirty="0"/>
            </a:br>
            <a:r>
              <a:rPr lang="ja-JP" altLang="en-US" sz="2200" dirty="0">
                <a:latin typeface="メイリオ" panose="020B0604030504040204" pitchFamily="50" charset="-128"/>
                <a:ea typeface="メイリオ" panose="020B0604030504040204" pitchFamily="50" charset="-128"/>
              </a:rPr>
              <a:t>日時：令和</a:t>
            </a:r>
            <a:r>
              <a:rPr lang="en-US" altLang="ja-JP" sz="2200" dirty="0">
                <a:latin typeface="メイリオ" panose="020B0604030504040204" pitchFamily="50" charset="-128"/>
                <a:ea typeface="メイリオ" panose="020B0604030504040204" pitchFamily="50" charset="-128"/>
              </a:rPr>
              <a:t>5</a:t>
            </a:r>
            <a:r>
              <a:rPr lang="ja-JP" altLang="en-US" sz="2200" dirty="0">
                <a:latin typeface="メイリオ" panose="020B0604030504040204" pitchFamily="50" charset="-128"/>
                <a:ea typeface="メイリオ" panose="020B0604030504040204" pitchFamily="50" charset="-128"/>
              </a:rPr>
              <a:t>年</a:t>
            </a:r>
            <a:r>
              <a:rPr lang="en-US" altLang="ja-JP" sz="2200" dirty="0">
                <a:latin typeface="メイリオ" panose="020B0604030504040204" pitchFamily="50" charset="-128"/>
                <a:ea typeface="メイリオ" panose="020B0604030504040204" pitchFamily="50" charset="-128"/>
              </a:rPr>
              <a:t>5</a:t>
            </a:r>
            <a:r>
              <a:rPr lang="ja-JP" altLang="en-US" sz="2200" dirty="0">
                <a:latin typeface="メイリオ" panose="020B0604030504040204" pitchFamily="50" charset="-128"/>
                <a:ea typeface="メイリオ" panose="020B0604030504040204" pitchFamily="50" charset="-128"/>
              </a:rPr>
              <a:t>月</a:t>
            </a:r>
            <a:r>
              <a:rPr lang="en-US" altLang="ja-JP" sz="2200" dirty="0">
                <a:latin typeface="メイリオ" panose="020B0604030504040204" pitchFamily="50" charset="-128"/>
                <a:ea typeface="メイリオ" panose="020B0604030504040204" pitchFamily="50" charset="-128"/>
              </a:rPr>
              <a:t>21</a:t>
            </a:r>
            <a:r>
              <a:rPr lang="ja-JP" altLang="en-US" sz="2200" dirty="0">
                <a:latin typeface="メイリオ" panose="020B0604030504040204" pitchFamily="50" charset="-128"/>
                <a:ea typeface="メイリオ" panose="020B0604030504040204" pitchFamily="50" charset="-128"/>
              </a:rPr>
              <a:t>日（日）</a:t>
            </a:r>
            <a:r>
              <a:rPr lang="en-US" altLang="ja-JP" sz="2200" dirty="0">
                <a:latin typeface="メイリオ" panose="020B0604030504040204" pitchFamily="50" charset="-128"/>
                <a:ea typeface="メイリオ" panose="020B0604030504040204" pitchFamily="50" charset="-128"/>
              </a:rPr>
              <a:t>12:00</a:t>
            </a:r>
            <a:r>
              <a:rPr lang="ja-JP" altLang="en-US" sz="2200" dirty="0">
                <a:latin typeface="メイリオ" panose="020B0604030504040204" pitchFamily="50" charset="-128"/>
                <a:ea typeface="メイリオ" panose="020B0604030504040204" pitchFamily="50" charset="-128"/>
              </a:rPr>
              <a:t>～</a:t>
            </a:r>
            <a:r>
              <a:rPr lang="en-US" altLang="ja-JP" sz="2200" dirty="0">
                <a:latin typeface="メイリオ" panose="020B0604030504040204" pitchFamily="50" charset="-128"/>
                <a:ea typeface="メイリオ" panose="020B0604030504040204" pitchFamily="50" charset="-128"/>
              </a:rPr>
              <a:t>12:30</a:t>
            </a:r>
            <a:br>
              <a:rPr lang="en-US" altLang="ja-JP" sz="2200" dirty="0">
                <a:latin typeface="メイリオ" panose="020B0604030504040204" pitchFamily="50" charset="-128"/>
                <a:ea typeface="メイリオ" panose="020B0604030504040204" pitchFamily="50" charset="-128"/>
              </a:rPr>
            </a:br>
            <a:r>
              <a:rPr lang="ja-JP" altLang="en-US" sz="2200" dirty="0">
                <a:latin typeface="メイリオ" panose="020B0604030504040204" pitchFamily="50" charset="-128"/>
                <a:ea typeface="メイリオ" panose="020B0604030504040204" pitchFamily="50" charset="-128"/>
              </a:rPr>
              <a:t>会場：岡山コンベンションセンター</a:t>
            </a:r>
            <a:r>
              <a:rPr lang="en-US" altLang="ja-JP" sz="2200" dirty="0">
                <a:latin typeface="メイリオ" panose="020B0604030504040204" pitchFamily="50" charset="-128"/>
                <a:ea typeface="メイリオ" panose="020B0604030504040204" pitchFamily="50" charset="-128"/>
              </a:rPr>
              <a:t>1</a:t>
            </a:r>
            <a:r>
              <a:rPr lang="ja-JP" altLang="en-US" sz="2200" dirty="0">
                <a:latin typeface="メイリオ" panose="020B0604030504040204" pitchFamily="50" charset="-128"/>
                <a:ea typeface="メイリオ" panose="020B0604030504040204" pitchFamily="50" charset="-128"/>
              </a:rPr>
              <a:t>階ロビー</a:t>
            </a:r>
            <a:br>
              <a:rPr lang="ja-JP" altLang="en-US" sz="2200" dirty="0">
                <a:latin typeface="メイリオ" panose="020B0604030504040204" pitchFamily="50" charset="-128"/>
                <a:ea typeface="メイリオ" panose="020B0604030504040204" pitchFamily="50" charset="-128"/>
              </a:rPr>
            </a:br>
            <a:r>
              <a:rPr lang="ja-JP" altLang="en-US" sz="2200" dirty="0">
                <a:latin typeface="メイリオ" panose="020B0604030504040204" pitchFamily="50" charset="-128"/>
                <a:ea typeface="メイリオ" panose="020B0604030504040204" pitchFamily="50" charset="-128"/>
              </a:rPr>
              <a:t>内容：</a:t>
            </a:r>
            <a:r>
              <a:rPr lang="ja-JP" altLang="en-US" sz="2200" dirty="0" err="1">
                <a:latin typeface="メイリオ" panose="020B0604030504040204" pitchFamily="50" charset="-128"/>
                <a:ea typeface="メイリオ" panose="020B0604030504040204" pitchFamily="50" charset="-128"/>
              </a:rPr>
              <a:t>す</a:t>
            </a:r>
            <a:r>
              <a:rPr lang="ja-JP" altLang="en-US" sz="2200" dirty="0">
                <a:latin typeface="メイリオ" panose="020B0604030504040204" pitchFamily="50" charset="-128"/>
                <a:ea typeface="メイリオ" panose="020B0604030504040204" pitchFamily="50" charset="-128"/>
              </a:rPr>
              <a:t>まいる宣言法人広報部「</a:t>
            </a:r>
            <a:r>
              <a:rPr lang="en-US" altLang="ja-JP" sz="2200" dirty="0">
                <a:latin typeface="メイリオ" panose="020B0604030504040204" pitchFamily="50" charset="-128"/>
                <a:ea typeface="メイリオ" panose="020B0604030504040204" pitchFamily="50" charset="-128"/>
              </a:rPr>
              <a:t>team smile</a:t>
            </a:r>
            <a:r>
              <a:rPr lang="ja-JP" altLang="en-US" sz="2200" dirty="0">
                <a:latin typeface="メイリオ" panose="020B0604030504040204" pitchFamily="50" charset="-128"/>
                <a:ea typeface="メイリオ" panose="020B0604030504040204" pitchFamily="50" charset="-128"/>
              </a:rPr>
              <a:t>」メンバー紹介　</a:t>
            </a:r>
            <a:br>
              <a:rPr lang="ja-JP" altLang="en-US" sz="2200" dirty="0">
                <a:latin typeface="メイリオ" panose="020B0604030504040204" pitchFamily="50" charset="-128"/>
                <a:ea typeface="メイリオ" panose="020B0604030504040204" pitchFamily="50" charset="-128"/>
              </a:rPr>
            </a:br>
            <a:r>
              <a:rPr lang="ja-JP" altLang="en-US" sz="2200" dirty="0">
                <a:latin typeface="メイリオ" panose="020B0604030504040204" pitchFamily="50" charset="-128"/>
                <a:ea typeface="メイリオ" panose="020B0604030504040204" pitchFamily="50" charset="-128"/>
              </a:rPr>
              <a:t>参加者：</a:t>
            </a:r>
            <a:r>
              <a:rPr lang="en-US" altLang="ja-JP" sz="2200" dirty="0">
                <a:latin typeface="メイリオ" panose="020B0604030504040204" pitchFamily="50" charset="-128"/>
                <a:ea typeface="メイリオ" panose="020B0604030504040204" pitchFamily="50" charset="-128"/>
              </a:rPr>
              <a:t>23</a:t>
            </a:r>
            <a:r>
              <a:rPr lang="ja-JP" altLang="en-US" sz="2200" dirty="0">
                <a:latin typeface="メイリオ" panose="020B0604030504040204" pitchFamily="50" charset="-128"/>
                <a:ea typeface="メイリオ" panose="020B0604030504040204" pitchFamily="50" charset="-128"/>
              </a:rPr>
              <a:t>名</a:t>
            </a:r>
            <a:br>
              <a:rPr lang="ja-JP" altLang="en-US" dirty="0">
                <a:latin typeface="メイリオ" panose="020B0604030504040204" pitchFamily="50" charset="-128"/>
                <a:ea typeface="メイリオ" panose="020B0604030504040204" pitchFamily="50" charset="-128"/>
              </a:rPr>
            </a:br>
            <a:endParaRPr kumimoji="1" lang="ja-JP" altLang="en-US" dirty="0">
              <a:latin typeface="メイリオ" panose="020B0604030504040204" pitchFamily="50" charset="-128"/>
              <a:ea typeface="メイリオ" panose="020B0604030504040204" pitchFamily="50" charset="-128"/>
            </a:endParaRPr>
          </a:p>
        </p:txBody>
      </p:sp>
      <p:pic>
        <p:nvPicPr>
          <p:cNvPr id="3074" name="Picture 2" descr="③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0275"/>
            <a:ext cx="6975507" cy="3915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a:extLst>
              <a:ext uri="{FF2B5EF4-FFF2-40B4-BE49-F238E27FC236}">
                <a16:creationId xmlns:a16="http://schemas.microsoft.com/office/drawing/2014/main" id="{B84BCA9C-A672-45D4-86A9-2175BDF995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8975" y="616616"/>
            <a:ext cx="1508358" cy="1517417"/>
          </a:xfrm>
          <a:prstGeom prst="rect">
            <a:avLst/>
          </a:prstGeom>
        </p:spPr>
      </p:pic>
      <p:sp>
        <p:nvSpPr>
          <p:cNvPr id="3" name="テキスト ボックス 2">
            <a:extLst>
              <a:ext uri="{FF2B5EF4-FFF2-40B4-BE49-F238E27FC236}">
                <a16:creationId xmlns:a16="http://schemas.microsoft.com/office/drawing/2014/main" id="{DC3A0F9B-A15B-4C3D-BCAC-C5E211161DB4}"/>
              </a:ext>
            </a:extLst>
          </p:cNvPr>
          <p:cNvSpPr txBox="1"/>
          <p:nvPr/>
        </p:nvSpPr>
        <p:spPr>
          <a:xfrm>
            <a:off x="352935" y="6310489"/>
            <a:ext cx="6068726" cy="461665"/>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・山陽新聞朝刊（令和</a:t>
            </a:r>
            <a:r>
              <a:rPr kumimoji="1" lang="en-US" altLang="ja-JP" sz="1200" dirty="0">
                <a:latin typeface="メイリオ" panose="020B0604030504040204" pitchFamily="50" charset="-128"/>
                <a:ea typeface="メイリオ" panose="020B0604030504040204" pitchFamily="50" charset="-128"/>
              </a:rPr>
              <a:t>5</a:t>
            </a:r>
            <a:r>
              <a:rPr kumimoji="1" lang="ja-JP" altLang="en-US" sz="1200" dirty="0">
                <a:latin typeface="メイリオ" panose="020B0604030504040204" pitchFamily="50" charset="-128"/>
                <a:ea typeface="メイリオ" panose="020B0604030504040204" pitchFamily="50" charset="-128"/>
              </a:rPr>
              <a:t>年</a:t>
            </a:r>
            <a:r>
              <a:rPr kumimoji="1" lang="en-US" altLang="ja-JP" sz="1200" dirty="0">
                <a:latin typeface="メイリオ" panose="020B0604030504040204" pitchFamily="50" charset="-128"/>
                <a:ea typeface="メイリオ" panose="020B0604030504040204" pitchFamily="50" charset="-128"/>
              </a:rPr>
              <a:t>6</a:t>
            </a:r>
            <a:r>
              <a:rPr kumimoji="1" lang="ja-JP" altLang="en-US" sz="1200" dirty="0">
                <a:latin typeface="メイリオ" panose="020B0604030504040204" pitchFamily="50" charset="-128"/>
                <a:ea typeface="メイリオ" panose="020B0604030504040204" pitchFamily="50" charset="-128"/>
              </a:rPr>
              <a:t>月</a:t>
            </a:r>
            <a:r>
              <a:rPr kumimoji="1" lang="en-US" altLang="ja-JP" sz="1200" dirty="0">
                <a:latin typeface="メイリオ" panose="020B0604030504040204" pitchFamily="50" charset="-128"/>
                <a:ea typeface="メイリオ" panose="020B0604030504040204" pitchFamily="50" charset="-128"/>
              </a:rPr>
              <a:t>1</a:t>
            </a:r>
            <a:r>
              <a:rPr kumimoji="1" lang="ja-JP" altLang="en-US" sz="1200" dirty="0">
                <a:latin typeface="メイリオ" panose="020B0604030504040204" pitchFamily="50" charset="-128"/>
                <a:ea typeface="メイリオ" panose="020B0604030504040204" pitchFamily="50" charset="-128"/>
              </a:rPr>
              <a:t>日付）すまいる宣言広報部「</a:t>
            </a:r>
            <a:r>
              <a:rPr kumimoji="1" lang="en-US" altLang="ja-JP" sz="1200" dirty="0">
                <a:latin typeface="メイリオ" panose="020B0604030504040204" pitchFamily="50" charset="-128"/>
                <a:ea typeface="メイリオ" panose="020B0604030504040204" pitchFamily="50" charset="-128"/>
              </a:rPr>
              <a:t>team smile</a:t>
            </a:r>
            <a:r>
              <a:rPr kumimoji="1" lang="ja-JP" altLang="en-US" sz="1200" dirty="0">
                <a:latin typeface="メイリオ" panose="020B0604030504040204" pitchFamily="50" charset="-128"/>
                <a:ea typeface="メイリオ" panose="020B0604030504040204" pitchFamily="50" charset="-128"/>
              </a:rPr>
              <a:t>」</a:t>
            </a:r>
            <a:r>
              <a:rPr kumimoji="1" lang="en-US" altLang="ja-JP" sz="1200" dirty="0">
                <a:latin typeface="メイリオ" panose="020B0604030504040204" pitchFamily="50" charset="-128"/>
                <a:ea typeface="メイリオ" panose="020B0604030504040204" pitchFamily="50" charset="-128"/>
              </a:rPr>
              <a:t>5/21</a:t>
            </a:r>
            <a:r>
              <a:rPr kumimoji="1" lang="ja-JP" altLang="en-US" sz="1200" dirty="0">
                <a:latin typeface="メイリオ" panose="020B0604030504040204" pitchFamily="50" charset="-128"/>
                <a:ea typeface="メイリオ" panose="020B0604030504040204" pitchFamily="50" charset="-128"/>
              </a:rPr>
              <a:t>結成式</a:t>
            </a:r>
          </a:p>
          <a:p>
            <a:r>
              <a:rPr kumimoji="1" lang="ja-JP" altLang="en-US" sz="1200" dirty="0">
                <a:latin typeface="メイリオ" panose="020B0604030504040204" pitchFamily="50" charset="-128"/>
                <a:ea typeface="メイリオ" panose="020B0604030504040204" pitchFamily="50" charset="-128"/>
              </a:rPr>
              <a:t>「県推進協若手職員グループ結成　福祉・介護　若者就職を」</a:t>
            </a:r>
            <a:endParaRPr kumimoji="1" lang="ja-JP" altLang="en-US" dirty="0">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CFF121A6-7194-4A26-AF95-2715FA69E3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5291" b="24792"/>
          <a:stretch/>
        </p:blipFill>
        <p:spPr>
          <a:xfrm>
            <a:off x="6607398" y="1912104"/>
            <a:ext cx="4157146" cy="4945896"/>
          </a:xfrm>
          <a:prstGeom prst="rect">
            <a:avLst/>
          </a:prstGeom>
        </p:spPr>
      </p:pic>
    </p:spTree>
    <p:extLst>
      <p:ext uri="{BB962C8B-B14F-4D97-AF65-F5344CB8AC3E}">
        <p14:creationId xmlns:p14="http://schemas.microsoft.com/office/powerpoint/2010/main" val="1374700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0FB77F7-E46A-4970-9486-6CD9506CF1AD}"/>
              </a:ext>
            </a:extLst>
          </p:cNvPr>
          <p:cNvSpPr>
            <a:spLocks noGrp="1"/>
          </p:cNvSpPr>
          <p:nvPr>
            <p:ph idx="1"/>
          </p:nvPr>
        </p:nvSpPr>
        <p:spPr>
          <a:xfrm>
            <a:off x="329180" y="1217892"/>
            <a:ext cx="1956820" cy="4282363"/>
          </a:xfrm>
        </p:spPr>
        <p:txBody>
          <a:bodyPr>
            <a:normAutofit/>
          </a:bodyPr>
          <a:lstStyle/>
          <a:p>
            <a:r>
              <a:rPr kumimoji="1" lang="ja-JP" altLang="en-US" dirty="0"/>
              <a:t>２～３月</a:t>
            </a:r>
            <a:endParaRPr kumimoji="1" lang="en-US" altLang="ja-JP" dirty="0"/>
          </a:p>
          <a:p>
            <a:r>
              <a:rPr kumimoji="1" lang="ja-JP" altLang="en-US" dirty="0"/>
              <a:t>４月</a:t>
            </a:r>
            <a:endParaRPr lang="en-US" altLang="ja-JP" dirty="0"/>
          </a:p>
          <a:p>
            <a:pPr marL="0" indent="0">
              <a:buNone/>
            </a:pPr>
            <a:endParaRPr lang="en-US" altLang="ja-JP" dirty="0"/>
          </a:p>
          <a:p>
            <a:pPr marL="0" indent="0">
              <a:buNone/>
            </a:pPr>
            <a:endParaRPr lang="en-US" altLang="ja-JP" dirty="0"/>
          </a:p>
          <a:p>
            <a:pPr marL="0" indent="0">
              <a:buNone/>
            </a:pPr>
            <a:r>
              <a:rPr lang="ja-JP" altLang="en-US" dirty="0"/>
              <a:t>・７月</a:t>
            </a:r>
            <a:endParaRPr lang="en-US" altLang="ja-JP" dirty="0"/>
          </a:p>
          <a:p>
            <a:endParaRPr kumimoji="1" lang="en-US" altLang="ja-JP" dirty="0"/>
          </a:p>
          <a:p>
            <a:r>
              <a:rPr lang="ja-JP" altLang="en-US" dirty="0"/>
              <a:t>８月</a:t>
            </a:r>
            <a:endParaRPr lang="en-US" altLang="ja-JP" dirty="0"/>
          </a:p>
          <a:p>
            <a:r>
              <a:rPr kumimoji="1" lang="ja-JP" altLang="en-US" dirty="0"/>
              <a:t>１１月</a:t>
            </a:r>
          </a:p>
        </p:txBody>
      </p:sp>
      <p:cxnSp>
        <p:nvCxnSpPr>
          <p:cNvPr id="5" name="直線コネクタ 4">
            <a:extLst>
              <a:ext uri="{FF2B5EF4-FFF2-40B4-BE49-F238E27FC236}">
                <a16:creationId xmlns:a16="http://schemas.microsoft.com/office/drawing/2014/main" id="{1AC1299D-83A4-4531-BAEC-66B8ADFE0209}"/>
              </a:ext>
            </a:extLst>
          </p:cNvPr>
          <p:cNvCxnSpPr>
            <a:cxnSpLocks/>
          </p:cNvCxnSpPr>
          <p:nvPr/>
        </p:nvCxnSpPr>
        <p:spPr>
          <a:xfrm flipH="1">
            <a:off x="2299855" y="1294100"/>
            <a:ext cx="4433" cy="392906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A8FFEB09-A21F-470E-B4AE-04124A56944E}"/>
              </a:ext>
            </a:extLst>
          </p:cNvPr>
          <p:cNvSpPr txBox="1"/>
          <p:nvPr/>
        </p:nvSpPr>
        <p:spPr>
          <a:xfrm>
            <a:off x="2381879" y="1184188"/>
            <a:ext cx="9380630" cy="369332"/>
          </a:xfrm>
          <a:prstGeom prst="rect">
            <a:avLst/>
          </a:prstGeom>
          <a:noFill/>
        </p:spPr>
        <p:txBody>
          <a:bodyPr wrap="square" rtlCol="0">
            <a:spAutoFit/>
          </a:bodyPr>
          <a:lstStyle/>
          <a:p>
            <a:r>
              <a:rPr kumimoji="1" lang="ja-JP" altLang="en-US" dirty="0"/>
              <a:t>●すまいる宣言法人職員推薦依頼、活動希望調査</a:t>
            </a:r>
            <a:r>
              <a:rPr kumimoji="1" lang="en-US" altLang="ja-JP" dirty="0"/>
              <a:t>(</a:t>
            </a:r>
            <a:r>
              <a:rPr kumimoji="1" lang="ja-JP" altLang="en-US" dirty="0"/>
              <a:t>締切</a:t>
            </a:r>
            <a:r>
              <a:rPr kumimoji="1" lang="en-US" altLang="ja-JP" dirty="0"/>
              <a:t>3/24</a:t>
            </a:r>
            <a:r>
              <a:rPr kumimoji="1" lang="en-US" altLang="ja-JP" b="1" u="sng" dirty="0"/>
              <a:t>) </a:t>
            </a:r>
            <a:r>
              <a:rPr lang="ja-JP" altLang="en-US" b="1" u="sng" dirty="0"/>
              <a:t>→</a:t>
            </a:r>
            <a:r>
              <a:rPr lang="en-US" altLang="ja-JP" b="1" u="sng" dirty="0"/>
              <a:t>10</a:t>
            </a:r>
            <a:r>
              <a:rPr lang="ja-JP" altLang="en-US" b="1" u="sng" dirty="0"/>
              <a:t>法人</a:t>
            </a:r>
            <a:r>
              <a:rPr lang="en-US" altLang="ja-JP" b="1" u="sng" dirty="0"/>
              <a:t>19</a:t>
            </a:r>
            <a:r>
              <a:rPr lang="ja-JP" altLang="en-US" b="1" u="sng" dirty="0"/>
              <a:t>名推薦</a:t>
            </a:r>
            <a:endParaRPr kumimoji="1" lang="en-US" altLang="ja-JP" b="1" u="sng" dirty="0"/>
          </a:p>
        </p:txBody>
      </p:sp>
      <p:sp>
        <p:nvSpPr>
          <p:cNvPr id="10" name="テキスト ボックス 9">
            <a:extLst>
              <a:ext uri="{FF2B5EF4-FFF2-40B4-BE49-F238E27FC236}">
                <a16:creationId xmlns:a16="http://schemas.microsoft.com/office/drawing/2014/main" id="{79D1A46A-423E-4120-B4A0-5541B8714A5D}"/>
              </a:ext>
            </a:extLst>
          </p:cNvPr>
          <p:cNvSpPr txBox="1"/>
          <p:nvPr/>
        </p:nvSpPr>
        <p:spPr>
          <a:xfrm>
            <a:off x="393468" y="216126"/>
            <a:ext cx="11479877" cy="1046440"/>
          </a:xfrm>
          <a:prstGeom prst="rect">
            <a:avLst/>
          </a:prstGeom>
          <a:noFill/>
        </p:spPr>
        <p:txBody>
          <a:bodyPr wrap="square">
            <a:spAutoFit/>
          </a:bodyPr>
          <a:lstStyle/>
          <a:p>
            <a:r>
              <a:rPr lang="ja-JP" altLang="en-US" b="1" dirty="0">
                <a:latin typeface="メイリオ" panose="020B0604030504040204" pitchFamily="50" charset="-128"/>
                <a:ea typeface="メイリオ" panose="020B0604030504040204" pitchFamily="50" charset="-128"/>
              </a:rPr>
              <a:t>すまいる宣言法人広報部</a:t>
            </a:r>
            <a:endParaRPr lang="en-US" altLang="ja-JP" b="1" dirty="0">
              <a:latin typeface="メイリオ" panose="020B0604030504040204" pitchFamily="50" charset="-128"/>
              <a:ea typeface="メイリオ" panose="020B0604030504040204" pitchFamily="50" charset="-128"/>
            </a:endParaRPr>
          </a:p>
          <a:p>
            <a:r>
              <a:rPr lang="ja-JP" altLang="en-US" sz="1400" b="1" u="sng" dirty="0">
                <a:solidFill>
                  <a:srgbClr val="00B050"/>
                </a:solidFill>
                <a:latin typeface="メイリオ" panose="020B0604030504040204" pitchFamily="50" charset="-128"/>
                <a:ea typeface="メイリオ" panose="020B0604030504040204" pitchFamily="50" charset="-128"/>
              </a:rPr>
              <a:t>「</a:t>
            </a:r>
            <a:r>
              <a:rPr lang="en-US" altLang="ja-JP" sz="4400" b="1" u="sng" dirty="0">
                <a:solidFill>
                  <a:srgbClr val="00B050"/>
                </a:solidFill>
                <a:latin typeface="メイリオ" panose="020B0604030504040204" pitchFamily="50" charset="-128"/>
                <a:ea typeface="メイリオ" panose="020B0604030504040204" pitchFamily="50" charset="-128"/>
              </a:rPr>
              <a:t>team</a:t>
            </a:r>
            <a:r>
              <a:rPr lang="ja-JP" altLang="en-US" sz="4400" b="1" u="sng" dirty="0">
                <a:solidFill>
                  <a:srgbClr val="00B050"/>
                </a:solidFill>
                <a:latin typeface="メイリオ" panose="020B0604030504040204" pitchFamily="50" charset="-128"/>
                <a:ea typeface="メイリオ" panose="020B0604030504040204" pitchFamily="50" charset="-128"/>
              </a:rPr>
              <a:t> </a:t>
            </a:r>
            <a:r>
              <a:rPr lang="en-US" altLang="ja-JP" sz="4400" b="1" u="sng" dirty="0">
                <a:solidFill>
                  <a:srgbClr val="00B050"/>
                </a:solidFill>
                <a:latin typeface="メイリオ" panose="020B0604030504040204" pitchFamily="50" charset="-128"/>
                <a:ea typeface="メイリオ" panose="020B0604030504040204" pitchFamily="50" charset="-128"/>
              </a:rPr>
              <a:t>smile</a:t>
            </a:r>
            <a:r>
              <a:rPr lang="ja-JP" altLang="en-US" sz="4400" b="1" u="sng" dirty="0">
                <a:solidFill>
                  <a:srgbClr val="00B050"/>
                </a:solidFill>
                <a:latin typeface="メイリオ" panose="020B0604030504040204" pitchFamily="50" charset="-128"/>
                <a:ea typeface="メイリオ" panose="020B0604030504040204" pitchFamily="50" charset="-128"/>
              </a:rPr>
              <a:t> </a:t>
            </a:r>
            <a:r>
              <a:rPr lang="en-US" altLang="ja-JP" b="1" u="sng" dirty="0">
                <a:solidFill>
                  <a:srgbClr val="00B050"/>
                </a:solidFill>
                <a:latin typeface="メイリオ" panose="020B0604030504040204" pitchFamily="50" charset="-128"/>
                <a:ea typeface="メイリオ" panose="020B0604030504040204" pitchFamily="50" charset="-128"/>
              </a:rPr>
              <a:t>(</a:t>
            </a:r>
            <a:r>
              <a:rPr lang="ja-JP" altLang="en-US" b="1" u="sng" dirty="0">
                <a:solidFill>
                  <a:srgbClr val="00B050"/>
                </a:solidFill>
                <a:latin typeface="メイリオ" panose="020B0604030504040204" pitchFamily="50" charset="-128"/>
                <a:ea typeface="メイリオ" panose="020B0604030504040204" pitchFamily="50" charset="-128"/>
              </a:rPr>
              <a:t>チームすまいる）</a:t>
            </a:r>
            <a:r>
              <a:rPr lang="ja-JP" altLang="en-US" sz="1200" b="1" u="sng" dirty="0">
                <a:solidFill>
                  <a:srgbClr val="00B050"/>
                </a:solidFill>
                <a:latin typeface="メイリオ" panose="020B0604030504040204" pitchFamily="50" charset="-128"/>
                <a:ea typeface="メイリオ" panose="020B0604030504040204" pitchFamily="50" charset="-128"/>
              </a:rPr>
              <a:t>」　　</a:t>
            </a:r>
            <a:r>
              <a:rPr lang="ja-JP" altLang="en-US" sz="2800" b="1" u="sng" dirty="0">
                <a:solidFill>
                  <a:srgbClr val="00B050"/>
                </a:solidFill>
                <a:latin typeface="メイリオ" panose="020B0604030504040204" pitchFamily="50" charset="-128"/>
                <a:ea typeface="メイリオ" panose="020B0604030504040204" pitchFamily="50" charset="-128"/>
              </a:rPr>
              <a:t>広報活動スケジュール</a:t>
            </a:r>
            <a:endParaRPr lang="ja-JP" altLang="en-US" sz="4000" dirty="0"/>
          </a:p>
        </p:txBody>
      </p:sp>
      <p:sp>
        <p:nvSpPr>
          <p:cNvPr id="11" name="テキスト ボックス 10">
            <a:extLst>
              <a:ext uri="{FF2B5EF4-FFF2-40B4-BE49-F238E27FC236}">
                <a16:creationId xmlns:a16="http://schemas.microsoft.com/office/drawing/2014/main" id="{4D6B2E04-0BBA-45E8-9166-3739FBEBDD72}"/>
              </a:ext>
            </a:extLst>
          </p:cNvPr>
          <p:cNvSpPr txBox="1"/>
          <p:nvPr/>
        </p:nvSpPr>
        <p:spPr>
          <a:xfrm>
            <a:off x="2354169" y="1561898"/>
            <a:ext cx="9296395" cy="1200329"/>
          </a:xfrm>
          <a:prstGeom prst="rect">
            <a:avLst/>
          </a:prstGeom>
          <a:noFill/>
        </p:spPr>
        <p:txBody>
          <a:bodyPr wrap="square" rtlCol="0">
            <a:spAutoFit/>
          </a:bodyPr>
          <a:lstStyle/>
          <a:p>
            <a:r>
              <a:rPr lang="ja-JP" altLang="en-US" dirty="0"/>
              <a:t>  </a:t>
            </a:r>
            <a:r>
              <a:rPr lang="en-US" altLang="ja-JP" dirty="0"/>
              <a:t>【</a:t>
            </a:r>
            <a:r>
              <a:rPr kumimoji="1" lang="ja-JP" altLang="en-US" dirty="0"/>
              <a:t>活動内容</a:t>
            </a:r>
            <a:r>
              <a:rPr kumimoji="1" lang="en-US" altLang="ja-JP" dirty="0"/>
              <a:t>】</a:t>
            </a:r>
          </a:p>
          <a:p>
            <a:r>
              <a:rPr lang="ja-JP" altLang="en-US" dirty="0"/>
              <a:t>　①ラジオ番組出演「萌乃の</a:t>
            </a:r>
            <a:r>
              <a:rPr lang="en-US" altLang="ja-JP" dirty="0"/>
              <a:t>smile </a:t>
            </a:r>
            <a:r>
              <a:rPr lang="en-US" altLang="ja-JP" dirty="0" err="1"/>
              <a:t>rajio</a:t>
            </a:r>
            <a:r>
              <a:rPr lang="ja-JP" altLang="en-US" dirty="0"/>
              <a:t>」に出演（月１回収録）</a:t>
            </a:r>
          </a:p>
          <a:p>
            <a:r>
              <a:rPr lang="ja-JP" altLang="en-US" dirty="0"/>
              <a:t>　②「</a:t>
            </a:r>
            <a:r>
              <a:rPr lang="en-US" altLang="ja-JP" dirty="0" err="1"/>
              <a:t>KAiGO</a:t>
            </a:r>
            <a:r>
              <a:rPr lang="ja-JP" altLang="en-US" dirty="0"/>
              <a:t>　</a:t>
            </a:r>
            <a:r>
              <a:rPr lang="en-US" altLang="ja-JP" dirty="0" err="1"/>
              <a:t>PRiDE</a:t>
            </a:r>
            <a:r>
              <a:rPr lang="ja-JP" altLang="en-US" dirty="0"/>
              <a:t>　</a:t>
            </a:r>
            <a:r>
              <a:rPr lang="en-US" altLang="ja-JP" dirty="0"/>
              <a:t>in</a:t>
            </a:r>
            <a:r>
              <a:rPr lang="ja-JP" altLang="en-US" dirty="0"/>
              <a:t>　</a:t>
            </a:r>
            <a:r>
              <a:rPr lang="en-US" altLang="ja-JP" dirty="0" err="1"/>
              <a:t>okayama</a:t>
            </a:r>
            <a:r>
              <a:rPr lang="ja-JP" altLang="en-US" dirty="0"/>
              <a:t>」 写真展 フォトモデルとして写真撮影（１０名）</a:t>
            </a:r>
          </a:p>
          <a:p>
            <a:r>
              <a:rPr lang="ja-JP" altLang="en-US" dirty="0"/>
              <a:t>　③介護イベントで福祉の魅力を情報発信</a:t>
            </a:r>
            <a:endParaRPr kumimoji="1" lang="ja-JP" altLang="en-US" dirty="0"/>
          </a:p>
        </p:txBody>
      </p:sp>
      <p:sp>
        <p:nvSpPr>
          <p:cNvPr id="12" name="テキスト ボックス 11">
            <a:extLst>
              <a:ext uri="{FF2B5EF4-FFF2-40B4-BE49-F238E27FC236}">
                <a16:creationId xmlns:a16="http://schemas.microsoft.com/office/drawing/2014/main" id="{E7B7F82B-19E9-4823-9181-259473124A09}"/>
              </a:ext>
            </a:extLst>
          </p:cNvPr>
          <p:cNvSpPr txBox="1"/>
          <p:nvPr/>
        </p:nvSpPr>
        <p:spPr>
          <a:xfrm flipH="1">
            <a:off x="2377163" y="2785243"/>
            <a:ext cx="5935564" cy="369332"/>
          </a:xfrm>
          <a:prstGeom prst="rect">
            <a:avLst/>
          </a:prstGeom>
          <a:noFill/>
        </p:spPr>
        <p:txBody>
          <a:bodyPr wrap="square" rtlCol="0">
            <a:spAutoFit/>
          </a:bodyPr>
          <a:lstStyle/>
          <a:p>
            <a:r>
              <a:rPr lang="ja-JP" altLang="en-US" dirty="0"/>
              <a:t>●</a:t>
            </a:r>
            <a:r>
              <a:rPr kumimoji="1" lang="en-US" altLang="ja-JP" u="sng" dirty="0"/>
              <a:t>team smile</a:t>
            </a:r>
            <a:r>
              <a:rPr lang="ja-JP" altLang="en-US" u="sng" dirty="0"/>
              <a:t>メンバー決定通知　</a:t>
            </a:r>
            <a:r>
              <a:rPr kumimoji="1" lang="ja-JP" altLang="en-US" u="sng" dirty="0"/>
              <a:t>→　</a:t>
            </a:r>
            <a:r>
              <a:rPr kumimoji="1" lang="en-US" altLang="ja-JP" u="sng" dirty="0"/>
              <a:t>5/21</a:t>
            </a:r>
            <a:r>
              <a:rPr kumimoji="1" lang="ja-JP" altLang="en-US" u="sng" dirty="0"/>
              <a:t>結成式</a:t>
            </a:r>
            <a:endParaRPr kumimoji="1" lang="en-US" altLang="ja-JP" u="sng" dirty="0"/>
          </a:p>
        </p:txBody>
      </p:sp>
      <p:sp>
        <p:nvSpPr>
          <p:cNvPr id="13" name="テキスト ボックス 12">
            <a:extLst>
              <a:ext uri="{FF2B5EF4-FFF2-40B4-BE49-F238E27FC236}">
                <a16:creationId xmlns:a16="http://schemas.microsoft.com/office/drawing/2014/main" id="{BC96748A-7612-4FA3-8D43-230224B07A04}"/>
              </a:ext>
            </a:extLst>
          </p:cNvPr>
          <p:cNvSpPr txBox="1"/>
          <p:nvPr/>
        </p:nvSpPr>
        <p:spPr>
          <a:xfrm>
            <a:off x="2451151" y="3396733"/>
            <a:ext cx="5889285" cy="923330"/>
          </a:xfrm>
          <a:prstGeom prst="rect">
            <a:avLst/>
          </a:prstGeom>
          <a:noFill/>
        </p:spPr>
        <p:txBody>
          <a:bodyPr wrap="square" rtlCol="0">
            <a:spAutoFit/>
          </a:bodyPr>
          <a:lstStyle/>
          <a:p>
            <a:r>
              <a:rPr lang="ja-JP" altLang="en-US" dirty="0"/>
              <a:t>②</a:t>
            </a:r>
            <a:r>
              <a:rPr kumimoji="1" lang="en-US" altLang="ja-JP" dirty="0"/>
              <a:t>KAIGO</a:t>
            </a:r>
            <a:r>
              <a:rPr lang="ja-JP" altLang="en-US" dirty="0"/>
              <a:t>　</a:t>
            </a:r>
            <a:r>
              <a:rPr lang="en-US" altLang="ja-JP" dirty="0"/>
              <a:t>PRIDE</a:t>
            </a:r>
            <a:r>
              <a:rPr lang="ja-JP" altLang="en-US" dirty="0"/>
              <a:t>写真撮影</a:t>
            </a:r>
            <a:r>
              <a:rPr lang="en-US" altLang="ja-JP" dirty="0"/>
              <a:t>【</a:t>
            </a:r>
            <a:r>
              <a:rPr lang="ja-JP" altLang="en-US" dirty="0"/>
              <a:t>２日間　</a:t>
            </a:r>
            <a:r>
              <a:rPr lang="en-US" altLang="ja-JP" dirty="0"/>
              <a:t>7/1or7/2】</a:t>
            </a:r>
          </a:p>
          <a:p>
            <a:r>
              <a:rPr lang="en-US" altLang="ja-JP" dirty="0"/>
              <a:t>   </a:t>
            </a:r>
            <a:r>
              <a:rPr lang="ja-JP" altLang="en-US" dirty="0"/>
              <a:t>（フォトモデル</a:t>
            </a:r>
            <a:r>
              <a:rPr lang="en-US" altLang="ja-JP" dirty="0"/>
              <a:t>10</a:t>
            </a:r>
            <a:r>
              <a:rPr lang="ja-JP" altLang="en-US" dirty="0"/>
              <a:t>名）</a:t>
            </a:r>
            <a:endParaRPr lang="en-US" altLang="ja-JP" dirty="0"/>
          </a:p>
          <a:p>
            <a:r>
              <a:rPr lang="en-US" altLang="ja-JP" dirty="0"/>
              <a:t> </a:t>
            </a:r>
            <a:r>
              <a:rPr lang="ja-JP" altLang="en-US" dirty="0"/>
              <a:t>  ・</a:t>
            </a:r>
            <a:r>
              <a:rPr lang="en-US" altLang="ja-JP" dirty="0"/>
              <a:t>8/6</a:t>
            </a:r>
            <a:r>
              <a:rPr lang="ja-JP" altLang="en-US" dirty="0"/>
              <a:t>「</a:t>
            </a:r>
            <a:r>
              <a:rPr lang="en-US" altLang="ja-JP" dirty="0" err="1"/>
              <a:t>KAiGO</a:t>
            </a:r>
            <a:r>
              <a:rPr lang="ja-JP" altLang="en-US" dirty="0"/>
              <a:t>　</a:t>
            </a:r>
            <a:r>
              <a:rPr lang="en-US" altLang="ja-JP" dirty="0" err="1"/>
              <a:t>PRiDE</a:t>
            </a:r>
            <a:r>
              <a:rPr lang="ja-JP" altLang="en-US" dirty="0"/>
              <a:t>　</a:t>
            </a:r>
            <a:r>
              <a:rPr lang="en-US" altLang="ja-JP" dirty="0"/>
              <a:t>in</a:t>
            </a:r>
            <a:r>
              <a:rPr lang="ja-JP" altLang="en-US" dirty="0"/>
              <a:t>　</a:t>
            </a:r>
            <a:r>
              <a:rPr lang="en-US" altLang="ja-JP" dirty="0" err="1"/>
              <a:t>okayama</a:t>
            </a:r>
            <a:r>
              <a:rPr lang="ja-JP" altLang="en-US" dirty="0"/>
              <a:t>」 写真展示</a:t>
            </a:r>
            <a:endParaRPr lang="en-US" altLang="ja-JP" dirty="0"/>
          </a:p>
        </p:txBody>
      </p:sp>
      <p:sp>
        <p:nvSpPr>
          <p:cNvPr id="14" name="テキスト ボックス 13">
            <a:extLst>
              <a:ext uri="{FF2B5EF4-FFF2-40B4-BE49-F238E27FC236}">
                <a16:creationId xmlns:a16="http://schemas.microsoft.com/office/drawing/2014/main" id="{502ABC6F-8F73-4962-85DE-5F7DD79E14BE}"/>
              </a:ext>
            </a:extLst>
          </p:cNvPr>
          <p:cNvSpPr txBox="1"/>
          <p:nvPr/>
        </p:nvSpPr>
        <p:spPr>
          <a:xfrm flipH="1">
            <a:off x="2404872" y="4774286"/>
            <a:ext cx="8449055" cy="646331"/>
          </a:xfrm>
          <a:prstGeom prst="rect">
            <a:avLst/>
          </a:prstGeom>
          <a:noFill/>
        </p:spPr>
        <p:txBody>
          <a:bodyPr wrap="square" rtlCol="0">
            <a:spAutoFit/>
          </a:bodyPr>
          <a:lstStyle/>
          <a:p>
            <a:r>
              <a:rPr lang="ja-JP" altLang="en-US" dirty="0"/>
              <a:t>③介護イベントで福祉の魅力を情報発信、運営サポート等</a:t>
            </a:r>
          </a:p>
          <a:p>
            <a:r>
              <a:rPr kumimoji="1" lang="en-US" altLang="ja-JP" dirty="0"/>
              <a:t>8/6</a:t>
            </a:r>
            <a:r>
              <a:rPr kumimoji="1" lang="ja-JP" altLang="en-US" dirty="0"/>
              <a:t>、</a:t>
            </a:r>
            <a:r>
              <a:rPr kumimoji="1" lang="en-US" altLang="ja-JP" dirty="0"/>
              <a:t>11/19</a:t>
            </a:r>
            <a:r>
              <a:rPr kumimoji="1" lang="ja-JP" altLang="en-US" dirty="0"/>
              <a:t>就職フェア同時開催会場セミナーなどイベント出演</a:t>
            </a:r>
          </a:p>
        </p:txBody>
      </p:sp>
      <p:sp>
        <p:nvSpPr>
          <p:cNvPr id="17" name="テキスト ボックス 16">
            <a:extLst>
              <a:ext uri="{FF2B5EF4-FFF2-40B4-BE49-F238E27FC236}">
                <a16:creationId xmlns:a16="http://schemas.microsoft.com/office/drawing/2014/main" id="{0D821B95-B5D8-42A7-9B9D-8725C3CC5903}"/>
              </a:ext>
            </a:extLst>
          </p:cNvPr>
          <p:cNvSpPr txBox="1"/>
          <p:nvPr/>
        </p:nvSpPr>
        <p:spPr>
          <a:xfrm>
            <a:off x="329180" y="5349931"/>
            <a:ext cx="11743758" cy="1569660"/>
          </a:xfrm>
          <a:prstGeom prst="rect">
            <a:avLst/>
          </a:prstGeom>
          <a:noFill/>
        </p:spPr>
        <p:txBody>
          <a:bodyPr wrap="square" rtlCol="0">
            <a:spAutoFit/>
          </a:bodyPr>
          <a:lstStyle/>
          <a:p>
            <a:r>
              <a:rPr kumimoji="1" lang="en-US" altLang="ja-JP" b="1" dirty="0">
                <a:latin typeface="メイリオ" panose="020B0604030504040204" pitchFamily="50" charset="-128"/>
                <a:ea typeface="メイリオ" panose="020B0604030504040204" pitchFamily="50" charset="-128"/>
              </a:rPr>
              <a:t>【team smile</a:t>
            </a:r>
            <a:r>
              <a:rPr kumimoji="1" lang="ja-JP" altLang="en-US" b="1" dirty="0">
                <a:latin typeface="メイリオ" panose="020B0604030504040204" pitchFamily="50" charset="-128"/>
                <a:ea typeface="メイリオ" panose="020B0604030504040204" pitchFamily="50" charset="-128"/>
              </a:rPr>
              <a:t>活動に期待する効果</a:t>
            </a:r>
            <a:r>
              <a:rPr kumimoji="1" lang="en-US" altLang="ja-JP" b="1" dirty="0">
                <a:latin typeface="メイリオ" panose="020B0604030504040204" pitchFamily="50" charset="-128"/>
                <a:ea typeface="メイリオ" panose="020B0604030504040204" pitchFamily="50" charset="-128"/>
              </a:rPr>
              <a:t>】</a:t>
            </a:r>
          </a:p>
          <a:p>
            <a:r>
              <a:rPr kumimoji="1" lang="ja-JP" altLang="en-US" dirty="0">
                <a:latin typeface="メイリオ" panose="020B0604030504040204" pitchFamily="50" charset="-128"/>
                <a:ea typeface="メイリオ" panose="020B0604030504040204" pitchFamily="50" charset="-128"/>
              </a:rPr>
              <a:t>介護職員の姿、言葉をアート作品にすることで、介護への関心の薄い層へのアプローチとしても手ごたえがあった。（多くのメディアに取り上げられた。ＳＮＳで拡散された。モデルになった職員が写真撮影後、笑顔で自信を持ち積極的な活動にもつながっている。</a:t>
            </a:r>
            <a:endParaRPr kumimoji="1" lang="en-US" altLang="ja-JP"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介護職員自らが誇りをもって、介護の魅力を伝えることで、さらなる効果が広がる。</a:t>
            </a:r>
            <a:endParaRPr kumimoji="1" lang="ja-JP" altLang="en-US" sz="2400" b="1" u="sng" dirty="0">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8188036" y="3408219"/>
            <a:ext cx="3713018" cy="923330"/>
          </a:xfrm>
          <a:prstGeom prst="rect">
            <a:avLst/>
          </a:prstGeom>
          <a:noFill/>
          <a:ln>
            <a:solidFill>
              <a:srgbClr val="0070C0"/>
            </a:solidFill>
          </a:ln>
        </p:spPr>
        <p:txBody>
          <a:bodyPr wrap="square" rtlCol="0">
            <a:spAutoFit/>
          </a:bodyPr>
          <a:lstStyle/>
          <a:p>
            <a:r>
              <a:rPr kumimoji="1" lang="ja-JP" altLang="en-US" dirty="0"/>
              <a:t>★</a:t>
            </a:r>
            <a:r>
              <a:rPr lang="ja-JP" altLang="en-US" dirty="0"/>
              <a:t>①</a:t>
            </a:r>
            <a:r>
              <a:rPr kumimoji="1" lang="ja-JP" altLang="en-US" dirty="0"/>
              <a:t>ラジオ番組出演は</a:t>
            </a:r>
            <a:endParaRPr kumimoji="1" lang="en-US" altLang="ja-JP" dirty="0"/>
          </a:p>
          <a:p>
            <a:r>
              <a:rPr kumimoji="1" lang="ja-JP" altLang="en-US" dirty="0"/>
              <a:t>　収録日確定後、順番にご依頼</a:t>
            </a:r>
            <a:endParaRPr kumimoji="1" lang="en-US" altLang="ja-JP" dirty="0"/>
          </a:p>
          <a:p>
            <a:r>
              <a:rPr lang="ja-JP" altLang="en-US" dirty="0"/>
              <a:t>　毎月１回（１～２名）</a:t>
            </a:r>
            <a:endParaRPr kumimoji="1" lang="ja-JP" altLang="en-US" dirty="0"/>
          </a:p>
        </p:txBody>
      </p:sp>
      <p:pic>
        <p:nvPicPr>
          <p:cNvPr id="15" name="図 14">
            <a:extLst>
              <a:ext uri="{FF2B5EF4-FFF2-40B4-BE49-F238E27FC236}">
                <a16:creationId xmlns:a16="http://schemas.microsoft.com/office/drawing/2014/main" id="{616813BB-83FB-489C-921D-931CEFD043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76061" y="103820"/>
            <a:ext cx="1193163" cy="1200329"/>
          </a:xfrm>
          <a:prstGeom prst="rect">
            <a:avLst/>
          </a:prstGeom>
        </p:spPr>
      </p:pic>
    </p:spTree>
    <p:extLst>
      <p:ext uri="{BB962C8B-B14F-4D97-AF65-F5344CB8AC3E}">
        <p14:creationId xmlns:p14="http://schemas.microsoft.com/office/powerpoint/2010/main" val="2124926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6782F99-F8A3-44D9-9DD9-30D1DADC4C1B}"/>
              </a:ext>
            </a:extLst>
          </p:cNvPr>
          <p:cNvSpPr txBox="1"/>
          <p:nvPr/>
        </p:nvSpPr>
        <p:spPr>
          <a:xfrm>
            <a:off x="217884" y="176107"/>
            <a:ext cx="10997803" cy="461665"/>
          </a:xfrm>
          <a:prstGeom prst="rect">
            <a:avLst/>
          </a:prstGeom>
          <a:noFill/>
        </p:spPr>
        <p:txBody>
          <a:bodyPr wrap="square">
            <a:spAutoFit/>
          </a:bodyPr>
          <a:lstStyle/>
          <a:p>
            <a:r>
              <a:rPr lang="ja-JP" altLang="en-US" sz="2400" b="1" dirty="0">
                <a:latin typeface="メイリオ" panose="020B0604030504040204" pitchFamily="50" charset="-128"/>
                <a:ea typeface="メイリオ" panose="020B0604030504040204" pitchFamily="50" charset="-128"/>
              </a:rPr>
              <a:t>すまいる宣言法人広報部「</a:t>
            </a:r>
            <a:r>
              <a:rPr lang="en-US" altLang="ja-JP" sz="2400" b="1" dirty="0">
                <a:latin typeface="メイリオ" panose="020B0604030504040204" pitchFamily="50" charset="-128"/>
                <a:ea typeface="メイリオ" panose="020B0604030504040204" pitchFamily="50" charset="-128"/>
              </a:rPr>
              <a:t>team smile</a:t>
            </a:r>
            <a:r>
              <a:rPr lang="ja-JP" altLang="en-US" sz="2400" b="1" dirty="0">
                <a:latin typeface="メイリオ" panose="020B0604030504040204" pitchFamily="50" charset="-128"/>
                <a:ea typeface="メイリオ" panose="020B0604030504040204" pitchFamily="50" charset="-128"/>
              </a:rPr>
              <a:t>（チームすまいる）」活動内容</a:t>
            </a:r>
          </a:p>
        </p:txBody>
      </p:sp>
      <p:sp>
        <p:nvSpPr>
          <p:cNvPr id="6" name="テキスト ボックス 5">
            <a:extLst>
              <a:ext uri="{FF2B5EF4-FFF2-40B4-BE49-F238E27FC236}">
                <a16:creationId xmlns:a16="http://schemas.microsoft.com/office/drawing/2014/main" id="{AE4B64A9-A2F7-4E28-ACBF-1ED1604DA700}"/>
              </a:ext>
            </a:extLst>
          </p:cNvPr>
          <p:cNvSpPr txBox="1"/>
          <p:nvPr/>
        </p:nvSpPr>
        <p:spPr>
          <a:xfrm>
            <a:off x="244462" y="819000"/>
            <a:ext cx="8216503" cy="954107"/>
          </a:xfrm>
          <a:prstGeom prst="rect">
            <a:avLst/>
          </a:prstGeom>
          <a:noFill/>
        </p:spPr>
        <p:txBody>
          <a:bodyPr wrap="square">
            <a:spAutoFit/>
          </a:bodyPr>
          <a:lstStyle/>
          <a:p>
            <a:r>
              <a:rPr lang="ja-JP" altLang="en-US" sz="2800" b="1" dirty="0">
                <a:latin typeface="メイリオ" panose="020B0604030504040204" pitchFamily="50" charset="-128"/>
                <a:ea typeface="メイリオ" panose="020B0604030504040204" pitchFamily="50" charset="-128"/>
              </a:rPr>
              <a:t>①</a:t>
            </a:r>
            <a:r>
              <a:rPr lang="en-US" altLang="ja-JP" sz="2800" b="1" dirty="0">
                <a:latin typeface="メイリオ" panose="020B0604030504040204" pitchFamily="50" charset="-128"/>
                <a:ea typeface="メイリオ" panose="020B0604030504040204" pitchFamily="50" charset="-128"/>
              </a:rPr>
              <a:t>Okayama</a:t>
            </a:r>
            <a:r>
              <a:rPr lang="ja-JP" altLang="en-US" sz="2800" b="1" dirty="0">
                <a:latin typeface="メイリオ" panose="020B0604030504040204" pitchFamily="50" charset="-128"/>
                <a:ea typeface="メイリオ" panose="020B0604030504040204" pitchFamily="50" charset="-128"/>
              </a:rPr>
              <a:t>福祉・介護魅力発信プロジェクト</a:t>
            </a:r>
          </a:p>
          <a:p>
            <a:r>
              <a:rPr lang="ja-JP" altLang="en-US" sz="2800" b="1" dirty="0">
                <a:latin typeface="メイリオ" panose="020B0604030504040204" pitchFamily="50" charset="-128"/>
                <a:ea typeface="メイリオ" panose="020B0604030504040204" pitchFamily="50" charset="-128"/>
              </a:rPr>
              <a:t>  「萌乃の</a:t>
            </a:r>
            <a:r>
              <a:rPr lang="en-US" altLang="ja-JP" sz="2800" b="1" dirty="0">
                <a:latin typeface="メイリオ" panose="020B0604030504040204" pitchFamily="50" charset="-128"/>
                <a:ea typeface="メイリオ" panose="020B0604030504040204" pitchFamily="50" charset="-128"/>
              </a:rPr>
              <a:t>smile radio</a:t>
            </a:r>
            <a:r>
              <a:rPr lang="ja-JP" altLang="en-US" sz="2800" b="1" dirty="0">
                <a:latin typeface="メイリオ" panose="020B0604030504040204" pitchFamily="50" charset="-128"/>
                <a:ea typeface="メイリオ" panose="020B0604030504040204" pitchFamily="50" charset="-128"/>
              </a:rPr>
              <a:t>」ラジオ番組ゲスト出演</a:t>
            </a:r>
          </a:p>
        </p:txBody>
      </p:sp>
      <p:sp>
        <p:nvSpPr>
          <p:cNvPr id="8" name="テキスト ボックス 7">
            <a:extLst>
              <a:ext uri="{FF2B5EF4-FFF2-40B4-BE49-F238E27FC236}">
                <a16:creationId xmlns:a16="http://schemas.microsoft.com/office/drawing/2014/main" id="{B6DA5CA3-97F2-44A8-9203-E8EAEF23D787}"/>
              </a:ext>
            </a:extLst>
          </p:cNvPr>
          <p:cNvSpPr txBox="1"/>
          <p:nvPr/>
        </p:nvSpPr>
        <p:spPr>
          <a:xfrm>
            <a:off x="217884" y="4642422"/>
            <a:ext cx="7827721" cy="1323439"/>
          </a:xfrm>
          <a:prstGeom prst="rect">
            <a:avLst/>
          </a:prstGeom>
          <a:noFill/>
        </p:spPr>
        <p:txBody>
          <a:bodyPr wrap="square">
            <a:spAutoFit/>
          </a:bodyPr>
          <a:lstStyle/>
          <a:p>
            <a:r>
              <a:rPr lang="ja-JP" altLang="en-US" sz="2000" dirty="0">
                <a:latin typeface="メイリオ" panose="020B0604030504040204" pitchFamily="50" charset="-128"/>
                <a:ea typeface="メイリオ" panose="020B0604030504040204" pitchFamily="50" charset="-128"/>
              </a:rPr>
              <a:t>★番組内「萌乃の </a:t>
            </a:r>
            <a:r>
              <a:rPr lang="en-US" altLang="ja-JP" sz="2000" dirty="0">
                <a:latin typeface="メイリオ" panose="020B0604030504040204" pitchFamily="50" charset="-128"/>
                <a:ea typeface="メイリオ" panose="020B0604030504040204" pitchFamily="50" charset="-128"/>
              </a:rPr>
              <a:t>KAIGO de GO!</a:t>
            </a:r>
            <a:r>
              <a:rPr lang="ja-JP" altLang="en-US" sz="2000" dirty="0">
                <a:latin typeface="メイリオ" panose="020B0604030504040204" pitchFamily="50" charset="-128"/>
                <a:ea typeface="メイリオ" panose="020B0604030504040204" pitchFamily="50" charset="-128"/>
              </a:rPr>
              <a:t>」</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介護の魅力、福祉職場の最新情報をお届けするコーナーで、</a:t>
            </a:r>
          </a:p>
          <a:p>
            <a:r>
              <a:rPr lang="en-US" altLang="ja-JP" sz="2000" dirty="0">
                <a:latin typeface="メイリオ" panose="020B0604030504040204" pitchFamily="50" charset="-128"/>
                <a:ea typeface="メイリオ" panose="020B0604030504040204" pitchFamily="50" charset="-128"/>
              </a:rPr>
              <a:t>team smile</a:t>
            </a:r>
            <a:r>
              <a:rPr lang="ja-JP" altLang="en-US" sz="2000" dirty="0">
                <a:latin typeface="メイリオ" panose="020B0604030504040204" pitchFamily="50" charset="-128"/>
                <a:ea typeface="メイリオ" panose="020B0604030504040204" pitchFamily="50" charset="-128"/>
              </a:rPr>
              <a:t>メンバーが交代でゲスト出演。</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（養成校学生と先生も参加）参加メンバー：</a:t>
            </a:r>
            <a:r>
              <a:rPr lang="en-US" altLang="ja-JP" sz="2000" dirty="0">
                <a:latin typeface="メイリオ" panose="020B0604030504040204" pitchFamily="50" charset="-128"/>
                <a:ea typeface="メイリオ" panose="020B0604030504040204" pitchFamily="50" charset="-128"/>
              </a:rPr>
              <a:t>6</a:t>
            </a:r>
            <a:r>
              <a:rPr lang="ja-JP" altLang="en-US" sz="2000" dirty="0">
                <a:latin typeface="メイリオ" panose="020B0604030504040204" pitchFamily="50" charset="-128"/>
                <a:ea typeface="メイリオ" panose="020B0604030504040204" pitchFamily="50" charset="-128"/>
              </a:rPr>
              <a:t>名</a:t>
            </a:r>
          </a:p>
        </p:txBody>
      </p:sp>
      <p:sp>
        <p:nvSpPr>
          <p:cNvPr id="9" name="コンテンツ プレースホルダー 2">
            <a:extLst>
              <a:ext uri="{FF2B5EF4-FFF2-40B4-BE49-F238E27FC236}">
                <a16:creationId xmlns:a16="http://schemas.microsoft.com/office/drawing/2014/main" id="{A5E963ED-97E9-4FA8-8FAD-925F8B333918}"/>
              </a:ext>
            </a:extLst>
          </p:cNvPr>
          <p:cNvSpPr>
            <a:spLocks noGrp="1"/>
          </p:cNvSpPr>
          <p:nvPr>
            <p:ph idx="1"/>
          </p:nvPr>
        </p:nvSpPr>
        <p:spPr>
          <a:xfrm>
            <a:off x="118852" y="2029628"/>
            <a:ext cx="7954566" cy="2508494"/>
          </a:xfrm>
          <a:ln>
            <a:solidFill>
              <a:schemeClr val="tx2"/>
            </a:solidFill>
          </a:ln>
        </p:spPr>
        <p:txBody>
          <a:bodyPr>
            <a:normAutofit/>
          </a:bodyPr>
          <a:lstStyle/>
          <a:p>
            <a:pPr marL="0" indent="0">
              <a:buNone/>
            </a:pPr>
            <a:r>
              <a:rPr kumimoji="1" lang="en-US" altLang="ja-JP" sz="1800" dirty="0">
                <a:latin typeface="メイリオ" panose="020B0604030504040204" pitchFamily="50" charset="-128"/>
                <a:ea typeface="メイリオ" panose="020B0604030504040204" pitchFamily="50" charset="-128"/>
              </a:rPr>
              <a:t>R5.4</a:t>
            </a:r>
            <a:r>
              <a:rPr kumimoji="1" lang="ja-JP" altLang="en-US" sz="1800" dirty="0">
                <a:latin typeface="メイリオ" panose="020B0604030504040204" pitchFamily="50" charset="-128"/>
                <a:ea typeface="メイリオ" panose="020B0604030504040204" pitchFamily="50" charset="-128"/>
              </a:rPr>
              <a:t>月～ラジオ番組開始</a:t>
            </a:r>
            <a:endParaRPr kumimoji="1" lang="en-US" altLang="ja-JP" sz="1800" dirty="0">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すまいる宣言認証制度普及啓発連携事業</a:t>
            </a:r>
          </a:p>
          <a:p>
            <a:pPr marL="0" indent="0">
              <a:buNone/>
            </a:pPr>
            <a:r>
              <a:rPr lang="ja-JP" altLang="en-US" sz="1800" dirty="0">
                <a:latin typeface="メイリオ" panose="020B0604030504040204" pitchFamily="50" charset="-128"/>
                <a:ea typeface="メイリオ" panose="020B0604030504040204" pitchFamily="50" charset="-128"/>
              </a:rPr>
              <a:t>「</a:t>
            </a:r>
            <a:r>
              <a:rPr lang="en-US" altLang="ja-JP" sz="1800" dirty="0">
                <a:latin typeface="メイリオ" panose="020B0604030504040204" pitchFamily="50" charset="-128"/>
                <a:ea typeface="メイリオ" panose="020B0604030504040204" pitchFamily="50" charset="-128"/>
              </a:rPr>
              <a:t>Okayama</a:t>
            </a:r>
            <a:r>
              <a:rPr lang="ja-JP" altLang="en-US" sz="1800" dirty="0">
                <a:latin typeface="メイリオ" panose="020B0604030504040204" pitchFamily="50" charset="-128"/>
                <a:ea typeface="メイリオ" panose="020B0604030504040204" pitchFamily="50" charset="-128"/>
              </a:rPr>
              <a:t>福祉・介護魅力発信プロジェクト</a:t>
            </a:r>
            <a:endParaRPr lang="en-US" altLang="ja-JP" sz="1800" dirty="0">
              <a:latin typeface="メイリオ" panose="020B0604030504040204" pitchFamily="50" charset="-128"/>
              <a:ea typeface="メイリオ" panose="020B0604030504040204" pitchFamily="50" charset="-128"/>
            </a:endParaRPr>
          </a:p>
          <a:p>
            <a:pPr marL="0" indent="0">
              <a:buNone/>
            </a:pPr>
            <a:r>
              <a:rPr lang="ja-JP" altLang="en-US" sz="1800" b="1" dirty="0">
                <a:latin typeface="メイリオ" panose="020B0604030504040204" pitchFamily="50" charset="-128"/>
                <a:ea typeface="メイリオ" panose="020B0604030504040204" pitchFamily="50" charset="-128"/>
              </a:rPr>
              <a:t>「萌乃の</a:t>
            </a:r>
            <a:r>
              <a:rPr lang="en-US" altLang="ja-JP" sz="1800" b="1" dirty="0">
                <a:latin typeface="メイリオ" panose="020B0604030504040204" pitchFamily="50" charset="-128"/>
                <a:ea typeface="メイリオ" panose="020B0604030504040204" pitchFamily="50" charset="-128"/>
              </a:rPr>
              <a:t>smile radio</a:t>
            </a:r>
            <a:r>
              <a:rPr lang="ja-JP" altLang="en-US" sz="1800" b="1" dirty="0">
                <a:latin typeface="メイリオ" panose="020B0604030504040204" pitchFamily="50" charset="-128"/>
                <a:ea typeface="メイリオ" panose="020B0604030504040204" pitchFamily="50" charset="-128"/>
              </a:rPr>
              <a:t>」</a:t>
            </a:r>
          </a:p>
          <a:p>
            <a:pPr marL="0" indent="0">
              <a:buNone/>
            </a:pPr>
            <a:r>
              <a:rPr lang="ja-JP" altLang="en-US" sz="1600" dirty="0">
                <a:latin typeface="メイリオ" panose="020B0604030504040204" pitchFamily="50" charset="-128"/>
                <a:ea typeface="メイリオ" panose="020B0604030504040204" pitchFamily="50" charset="-128"/>
              </a:rPr>
              <a:t>レディオモモ　毎月第２土曜日午前</a:t>
            </a:r>
            <a:r>
              <a:rPr lang="en-US" altLang="ja-JP" sz="1600" dirty="0">
                <a:latin typeface="メイリオ" panose="020B0604030504040204" pitchFamily="50" charset="-128"/>
                <a:ea typeface="メイリオ" panose="020B0604030504040204" pitchFamily="50" charset="-128"/>
              </a:rPr>
              <a:t>9</a:t>
            </a:r>
            <a:r>
              <a:rPr lang="ja-JP" altLang="en-US" sz="1600" dirty="0">
                <a:latin typeface="メイリオ" panose="020B0604030504040204" pitchFamily="50" charset="-128"/>
                <a:ea typeface="メイリオ" panose="020B0604030504040204" pitchFamily="50" charset="-128"/>
              </a:rPr>
              <a:t>時</a:t>
            </a:r>
            <a:r>
              <a:rPr lang="en-US" altLang="ja-JP" sz="1600" dirty="0">
                <a:latin typeface="メイリオ" panose="020B0604030504040204" pitchFamily="50" charset="-128"/>
                <a:ea typeface="メイリオ" panose="020B0604030504040204" pitchFamily="50" charset="-128"/>
              </a:rPr>
              <a:t>30</a:t>
            </a:r>
            <a:r>
              <a:rPr lang="ja-JP" altLang="en-US" sz="1600" dirty="0">
                <a:latin typeface="メイリオ" panose="020B0604030504040204" pitchFamily="50" charset="-128"/>
                <a:ea typeface="メイリオ" panose="020B0604030504040204" pitchFamily="50" charset="-128"/>
              </a:rPr>
              <a:t>分～</a:t>
            </a:r>
            <a:r>
              <a:rPr lang="en-US" altLang="ja-JP" sz="1600" dirty="0">
                <a:latin typeface="メイリオ" panose="020B0604030504040204" pitchFamily="50" charset="-128"/>
                <a:ea typeface="メイリオ" panose="020B0604030504040204" pitchFamily="50" charset="-128"/>
              </a:rPr>
              <a:t>10</a:t>
            </a:r>
            <a:r>
              <a:rPr lang="ja-JP" altLang="en-US" sz="1600" dirty="0">
                <a:latin typeface="メイリオ" panose="020B0604030504040204" pitchFamily="50" charset="-128"/>
                <a:ea typeface="メイリオ" panose="020B0604030504040204" pitchFamily="50" charset="-128"/>
              </a:rPr>
              <a:t>時</a:t>
            </a:r>
            <a:r>
              <a:rPr lang="en-US" altLang="ja-JP" sz="1600" dirty="0">
                <a:latin typeface="メイリオ" panose="020B0604030504040204" pitchFamily="50" charset="-128"/>
                <a:ea typeface="メイリオ" panose="020B0604030504040204" pitchFamily="50" charset="-128"/>
              </a:rPr>
              <a:t>00</a:t>
            </a:r>
            <a:r>
              <a:rPr lang="ja-JP" altLang="en-US" sz="1600" dirty="0">
                <a:latin typeface="メイリオ" panose="020B0604030504040204" pitchFamily="50" charset="-128"/>
                <a:ea typeface="メイリオ" panose="020B0604030504040204" pitchFamily="50" charset="-128"/>
              </a:rPr>
              <a:t>分</a:t>
            </a:r>
          </a:p>
          <a:p>
            <a:pPr marL="0" indent="0">
              <a:buNone/>
            </a:pPr>
            <a:r>
              <a:rPr lang="ja-JP" altLang="en-US" sz="1600" dirty="0">
                <a:latin typeface="メイリオ" panose="020B0604030504040204" pitchFamily="50" charset="-128"/>
                <a:ea typeface="メイリオ" panose="020B0604030504040204" pitchFamily="50" charset="-128"/>
              </a:rPr>
              <a:t>◇パーソナリティー：萌乃さん（</a:t>
            </a:r>
            <a:r>
              <a:rPr lang="en-US" altLang="ja-JP" sz="1600" dirty="0">
                <a:latin typeface="メイリオ" panose="020B0604030504040204" pitchFamily="50" charset="-128"/>
                <a:ea typeface="メイリオ" panose="020B0604030504040204" pitchFamily="50" charset="-128"/>
              </a:rPr>
              <a:t>Okayama </a:t>
            </a:r>
            <a:r>
              <a:rPr lang="ja-JP" altLang="en-US" sz="1600" dirty="0">
                <a:latin typeface="メイリオ" panose="020B0604030504040204" pitchFamily="50" charset="-128"/>
                <a:ea typeface="メイリオ" panose="020B0604030504040204" pitchFamily="50" charset="-128"/>
              </a:rPr>
              <a:t>福祉・介護魅力発信アンバサダー）</a:t>
            </a:r>
          </a:p>
          <a:p>
            <a:pPr marL="0" indent="0">
              <a:buNone/>
            </a:pPr>
            <a:r>
              <a:rPr lang="ja-JP" altLang="en-US" sz="1600" dirty="0">
                <a:latin typeface="メイリオ" panose="020B0604030504040204" pitchFamily="50" charset="-128"/>
                <a:ea typeface="メイリオ" panose="020B0604030504040204" pitchFamily="50" charset="-128"/>
              </a:rPr>
              <a:t>◇進行ナビゲーター：</a:t>
            </a:r>
            <a:r>
              <a:rPr lang="ja-JP" altLang="en-US" sz="1600">
                <a:latin typeface="メイリオ" panose="020B0604030504040204" pitchFamily="50" charset="-128"/>
                <a:ea typeface="メイリオ" panose="020B0604030504040204" pitchFamily="50" charset="-128"/>
              </a:rPr>
              <a:t>淵本恭子さん（</a:t>
            </a:r>
            <a:r>
              <a:rPr lang="ja-JP" altLang="en-US" sz="1600" dirty="0">
                <a:latin typeface="メイリオ" panose="020B0604030504040204" pitchFamily="50" charset="-128"/>
                <a:ea typeface="メイリオ" panose="020B0604030504040204" pitchFamily="50" charset="-128"/>
              </a:rPr>
              <a:t>アナウンサー）</a:t>
            </a:r>
          </a:p>
        </p:txBody>
      </p:sp>
      <p:sp>
        <p:nvSpPr>
          <p:cNvPr id="11" name="テキスト ボックス 10">
            <a:extLst>
              <a:ext uri="{FF2B5EF4-FFF2-40B4-BE49-F238E27FC236}">
                <a16:creationId xmlns:a16="http://schemas.microsoft.com/office/drawing/2014/main" id="{03AD7759-7ED7-4587-90C4-0F467A9248A1}"/>
              </a:ext>
            </a:extLst>
          </p:cNvPr>
          <p:cNvSpPr txBox="1"/>
          <p:nvPr/>
        </p:nvSpPr>
        <p:spPr>
          <a:xfrm>
            <a:off x="8929688" y="1271587"/>
            <a:ext cx="2814637" cy="2486025"/>
          </a:xfrm>
          <a:prstGeom prst="rect">
            <a:avLst/>
          </a:prstGeom>
          <a:noFill/>
        </p:spPr>
        <p:txBody>
          <a:bodyPr wrap="square" rtlCol="0">
            <a:spAutoFit/>
          </a:bodyPr>
          <a:lstStyle/>
          <a:p>
            <a:endParaRPr kumimoji="1" lang="ja-JP" altLang="en-US" dirty="0"/>
          </a:p>
        </p:txBody>
      </p:sp>
      <p:pic>
        <p:nvPicPr>
          <p:cNvPr id="13" name="図 12">
            <a:extLst>
              <a:ext uri="{FF2B5EF4-FFF2-40B4-BE49-F238E27FC236}">
                <a16:creationId xmlns:a16="http://schemas.microsoft.com/office/drawing/2014/main" id="{B3E44E09-4C03-4236-A82C-EC2F06AFEB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3550" y="2106932"/>
            <a:ext cx="2502055" cy="1407406"/>
          </a:xfrm>
          <a:prstGeom prst="rect">
            <a:avLst/>
          </a:prstGeom>
        </p:spPr>
      </p:pic>
      <p:sp>
        <p:nvSpPr>
          <p:cNvPr id="14" name="テキスト ボックス 13">
            <a:extLst>
              <a:ext uri="{FF2B5EF4-FFF2-40B4-BE49-F238E27FC236}">
                <a16:creationId xmlns:a16="http://schemas.microsoft.com/office/drawing/2014/main" id="{AFD33C46-6328-4E55-8045-AD7D80C8BD58}"/>
              </a:ext>
            </a:extLst>
          </p:cNvPr>
          <p:cNvSpPr txBox="1"/>
          <p:nvPr/>
        </p:nvSpPr>
        <p:spPr>
          <a:xfrm>
            <a:off x="8586577" y="3757612"/>
            <a:ext cx="2914861" cy="2202178"/>
          </a:xfrm>
          <a:prstGeom prst="rect">
            <a:avLst/>
          </a:prstGeom>
          <a:noFill/>
        </p:spPr>
        <p:txBody>
          <a:bodyPr wrap="square" rtlCol="0">
            <a:spAutoFit/>
          </a:bodyPr>
          <a:lstStyle/>
          <a:p>
            <a:endParaRPr kumimoji="1" lang="ja-JP" altLang="en-US" dirty="0"/>
          </a:p>
        </p:txBody>
      </p:sp>
      <p:pic>
        <p:nvPicPr>
          <p:cNvPr id="16" name="図 15">
            <a:extLst>
              <a:ext uri="{FF2B5EF4-FFF2-40B4-BE49-F238E27FC236}">
                <a16:creationId xmlns:a16="http://schemas.microsoft.com/office/drawing/2014/main" id="{A4A784C1-FC26-4D82-BF10-914CE3E61E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1" t="18569" r="5082" b="-3161"/>
          <a:stretch/>
        </p:blipFill>
        <p:spPr>
          <a:xfrm>
            <a:off x="8739011" y="832999"/>
            <a:ext cx="2852879" cy="1938777"/>
          </a:xfrm>
          <a:prstGeom prst="rect">
            <a:avLst/>
          </a:prstGeom>
        </p:spPr>
      </p:pic>
      <p:pic>
        <p:nvPicPr>
          <p:cNvPr id="18" name="図 17">
            <a:extLst>
              <a:ext uri="{FF2B5EF4-FFF2-40B4-BE49-F238E27FC236}">
                <a16:creationId xmlns:a16="http://schemas.microsoft.com/office/drawing/2014/main" id="{BB2FF382-A4F7-425B-852E-2889C97BDC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023" r="10534" b="10834"/>
          <a:stretch/>
        </p:blipFill>
        <p:spPr>
          <a:xfrm>
            <a:off x="8715028" y="2842410"/>
            <a:ext cx="2876862" cy="1985962"/>
          </a:xfrm>
          <a:prstGeom prst="rect">
            <a:avLst/>
          </a:prstGeom>
        </p:spPr>
      </p:pic>
      <p:pic>
        <p:nvPicPr>
          <p:cNvPr id="19" name="図 18">
            <a:extLst>
              <a:ext uri="{FF2B5EF4-FFF2-40B4-BE49-F238E27FC236}">
                <a16:creationId xmlns:a16="http://schemas.microsoft.com/office/drawing/2014/main" id="{93C9D218-0FE9-47D4-9991-274F9EFAD0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15687" y="51261"/>
            <a:ext cx="763156" cy="767739"/>
          </a:xfrm>
          <a:prstGeom prst="rect">
            <a:avLst/>
          </a:prstGeom>
        </p:spPr>
      </p:pic>
      <p:pic>
        <p:nvPicPr>
          <p:cNvPr id="21" name="図 20">
            <a:extLst>
              <a:ext uri="{FF2B5EF4-FFF2-40B4-BE49-F238E27FC236}">
                <a16:creationId xmlns:a16="http://schemas.microsoft.com/office/drawing/2014/main" id="{B83B9B33-41DC-4FFB-BBF5-2DFC9BDD04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42" t="30469" r="12587" b="2652"/>
          <a:stretch/>
        </p:blipFill>
        <p:spPr>
          <a:xfrm>
            <a:off x="8715029" y="4899007"/>
            <a:ext cx="2914862" cy="1836296"/>
          </a:xfrm>
          <a:prstGeom prst="rect">
            <a:avLst/>
          </a:prstGeom>
        </p:spPr>
      </p:pic>
      <p:sp>
        <p:nvSpPr>
          <p:cNvPr id="23" name="テキスト ボックス 22">
            <a:extLst>
              <a:ext uri="{FF2B5EF4-FFF2-40B4-BE49-F238E27FC236}">
                <a16:creationId xmlns:a16="http://schemas.microsoft.com/office/drawing/2014/main" id="{4FFD9D2B-4380-4968-B140-5206428AA646}"/>
              </a:ext>
            </a:extLst>
          </p:cNvPr>
          <p:cNvSpPr txBox="1"/>
          <p:nvPr/>
        </p:nvSpPr>
        <p:spPr>
          <a:xfrm>
            <a:off x="118852" y="5959790"/>
            <a:ext cx="8467725" cy="923330"/>
          </a:xfrm>
          <a:prstGeom prst="rect">
            <a:avLst/>
          </a:prstGeom>
          <a:noFill/>
        </p:spPr>
        <p:txBody>
          <a:bodyPr wrap="square">
            <a:spAutoFit/>
          </a:bodyPr>
          <a:lstStyle/>
          <a:p>
            <a:r>
              <a:rPr lang="ja-JP" altLang="en-US" dirty="0">
                <a:latin typeface="メイリオ" panose="020B0604030504040204" pitchFamily="50" charset="-128"/>
                <a:ea typeface="メイリオ" panose="020B0604030504040204" pitchFamily="50" charset="-128"/>
              </a:rPr>
              <a:t>➡福祉・介護の魅力をラジオ番組を通じて広く発信し、福祉・介護についての</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理解と多様な人材の参入の促進を図る。</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併せて、すまいる宣言認証制度の普及啓発を行う。</a:t>
            </a:r>
          </a:p>
        </p:txBody>
      </p:sp>
    </p:spTree>
    <p:extLst>
      <p:ext uri="{BB962C8B-B14F-4D97-AF65-F5344CB8AC3E}">
        <p14:creationId xmlns:p14="http://schemas.microsoft.com/office/powerpoint/2010/main" val="959740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8599" y="723641"/>
            <a:ext cx="8043864" cy="461666"/>
          </a:xfrm>
        </p:spPr>
        <p:txBody>
          <a:bodyPr>
            <a:noAutofit/>
          </a:bodyPr>
          <a:lstStyle/>
          <a:p>
            <a:r>
              <a:rPr lang="ja-JP" altLang="en-US" sz="2800" b="1" dirty="0">
                <a:latin typeface="メイリオ" panose="020B0604030504040204" pitchFamily="50" charset="-128"/>
                <a:ea typeface="メイリオ" panose="020B0604030504040204" pitchFamily="50" charset="-128"/>
              </a:rPr>
              <a:t>②「</a:t>
            </a:r>
            <a:r>
              <a:rPr lang="en-US" altLang="ja-JP" sz="2800" b="1" dirty="0" err="1">
                <a:latin typeface="メイリオ" panose="020B0604030504040204" pitchFamily="50" charset="-128"/>
                <a:ea typeface="メイリオ" panose="020B0604030504040204" pitchFamily="50" charset="-128"/>
              </a:rPr>
              <a:t>KAiGO</a:t>
            </a:r>
            <a:r>
              <a:rPr lang="ja-JP" altLang="en-US" sz="2800" b="1" dirty="0">
                <a:latin typeface="メイリオ" panose="020B0604030504040204" pitchFamily="50" charset="-128"/>
                <a:ea typeface="メイリオ" panose="020B0604030504040204" pitchFamily="50" charset="-128"/>
              </a:rPr>
              <a:t>　</a:t>
            </a:r>
            <a:r>
              <a:rPr lang="en-US" altLang="ja-JP" sz="2800" b="1" dirty="0" err="1">
                <a:latin typeface="メイリオ" panose="020B0604030504040204" pitchFamily="50" charset="-128"/>
                <a:ea typeface="メイリオ" panose="020B0604030504040204" pitchFamily="50" charset="-128"/>
              </a:rPr>
              <a:t>PRiDE</a:t>
            </a:r>
            <a:r>
              <a:rPr lang="ja-JP" altLang="en-US" sz="2800" b="1" dirty="0">
                <a:latin typeface="メイリオ" panose="020B0604030504040204" pitchFamily="50" charset="-128"/>
                <a:ea typeface="メイリオ" panose="020B0604030504040204" pitchFamily="50" charset="-128"/>
              </a:rPr>
              <a:t>」連携による普及啓発</a:t>
            </a:r>
            <a:endParaRPr kumimoji="1" lang="ja-JP" altLang="en-US" sz="2800" b="1" dirty="0">
              <a:latin typeface="メイリオ" panose="020B0604030504040204" pitchFamily="50" charset="-128"/>
              <a:ea typeface="メイリオ" panose="020B0604030504040204" pitchFamily="50" charset="-128"/>
            </a:endParaRPr>
          </a:p>
        </p:txBody>
      </p:sp>
      <p:sp>
        <p:nvSpPr>
          <p:cNvPr id="4" name="タイトル 1"/>
          <p:cNvSpPr>
            <a:spLocks noGrp="1"/>
          </p:cNvSpPr>
          <p:nvPr>
            <p:ph idx="1"/>
          </p:nvPr>
        </p:nvSpPr>
        <p:spPr>
          <a:xfrm>
            <a:off x="270274" y="1283634"/>
            <a:ext cx="9942235" cy="862157"/>
          </a:xfrm>
        </p:spPr>
        <p:txBody>
          <a:bodyPr>
            <a:noAutofit/>
          </a:bodyPr>
          <a:lstStyle/>
          <a:p>
            <a:pPr marL="0" indent="0">
              <a:buNone/>
            </a:pPr>
            <a:r>
              <a:rPr lang="ja-JP" altLang="en-US" dirty="0">
                <a:latin typeface="メイリオ" panose="020B0604030504040204" pitchFamily="50" charset="-128"/>
                <a:ea typeface="メイリオ" panose="020B0604030504040204" pitchFamily="50" charset="-128"/>
              </a:rPr>
              <a:t>「</a:t>
            </a:r>
            <a:r>
              <a:rPr lang="en-US" altLang="ja-JP" dirty="0" err="1">
                <a:latin typeface="メイリオ" panose="020B0604030504040204" pitchFamily="50" charset="-128"/>
                <a:ea typeface="メイリオ" panose="020B0604030504040204" pitchFamily="50" charset="-128"/>
              </a:rPr>
              <a:t>KAiGO</a:t>
            </a:r>
            <a:r>
              <a:rPr lang="ja-JP" altLang="en-US" dirty="0">
                <a:latin typeface="メイリオ" panose="020B0604030504040204" pitchFamily="50" charset="-128"/>
                <a:ea typeface="メイリオ" panose="020B0604030504040204" pitchFamily="50" charset="-128"/>
              </a:rPr>
              <a:t>　</a:t>
            </a:r>
            <a:r>
              <a:rPr lang="en-US" altLang="ja-JP" dirty="0" err="1">
                <a:latin typeface="メイリオ" panose="020B0604030504040204" pitchFamily="50" charset="-128"/>
                <a:ea typeface="メイリオ" panose="020B0604030504040204" pitchFamily="50" charset="-128"/>
              </a:rPr>
              <a:t>PRiDE</a:t>
            </a:r>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in</a:t>
            </a:r>
            <a:r>
              <a:rPr lang="ja-JP" altLang="en-US" dirty="0">
                <a:latin typeface="メイリオ" panose="020B0604030504040204" pitchFamily="50" charset="-128"/>
                <a:ea typeface="メイリオ" panose="020B0604030504040204" pitchFamily="50" charset="-128"/>
              </a:rPr>
              <a:t> </a:t>
            </a:r>
            <a:r>
              <a:rPr lang="en-US" altLang="ja-JP" dirty="0" err="1">
                <a:latin typeface="メイリオ" panose="020B0604030504040204" pitchFamily="50" charset="-128"/>
                <a:ea typeface="メイリオ" panose="020B0604030504040204" pitchFamily="50" charset="-128"/>
              </a:rPr>
              <a:t>okayma</a:t>
            </a:r>
            <a:r>
              <a:rPr lang="ja-JP" altLang="en-US" dirty="0">
                <a:latin typeface="メイリオ" panose="020B0604030504040204" pitchFamily="50" charset="-128"/>
                <a:ea typeface="メイリオ" panose="020B0604030504040204" pitchFamily="50" charset="-128"/>
              </a:rPr>
              <a:t>写真展」</a:t>
            </a:r>
            <a:endParaRPr lang="en-US" altLang="ja-JP" dirty="0">
              <a:latin typeface="メイリオ" panose="020B0604030504040204" pitchFamily="50" charset="-128"/>
              <a:ea typeface="メイリオ" panose="020B0604030504040204" pitchFamily="50" charset="-128"/>
            </a:endParaRPr>
          </a:p>
          <a:p>
            <a:pPr marL="0" indent="0">
              <a:buNone/>
            </a:pPr>
            <a:r>
              <a:rPr lang="en-US" altLang="ja-JP" dirty="0">
                <a:latin typeface="メイリオ" panose="020B0604030504040204" pitchFamily="50" charset="-128"/>
                <a:ea typeface="メイリオ" panose="020B0604030504040204" pitchFamily="50" charset="-128"/>
              </a:rPr>
              <a:t> team smile</a:t>
            </a:r>
            <a:r>
              <a:rPr lang="ja-JP" altLang="en-US" sz="2400" dirty="0">
                <a:latin typeface="メイリオ" panose="020B0604030504040204" pitchFamily="50" charset="-128"/>
                <a:ea typeface="メイリオ" panose="020B0604030504040204" pitchFamily="50" charset="-128"/>
              </a:rPr>
              <a:t>フォトモデルとして写真撮影</a:t>
            </a:r>
            <a:endParaRPr lang="en-US" altLang="ja-JP" sz="2400" dirty="0">
              <a:latin typeface="メイリオ" panose="020B0604030504040204" pitchFamily="50" charset="-128"/>
              <a:ea typeface="メイリオ" panose="020B0604030504040204" pitchFamily="50" charset="-128"/>
            </a:endParaRPr>
          </a:p>
          <a:p>
            <a:pPr marL="0" indent="0">
              <a:buNone/>
            </a:pPr>
            <a:r>
              <a:rPr lang="ja-JP" altLang="en-US" sz="2400" dirty="0">
                <a:latin typeface="メイリオ" panose="020B0604030504040204" pitchFamily="50" charset="-128"/>
                <a:ea typeface="メイリオ" panose="020B0604030504040204" pitchFamily="50" charset="-128"/>
              </a:rPr>
              <a:t>　日程：令和</a:t>
            </a:r>
            <a:r>
              <a:rPr lang="en-US" altLang="ja-JP" sz="2400" dirty="0">
                <a:latin typeface="メイリオ" panose="020B0604030504040204" pitchFamily="50" charset="-128"/>
                <a:ea typeface="メイリオ" panose="020B0604030504040204" pitchFamily="50" charset="-128"/>
              </a:rPr>
              <a:t>5</a:t>
            </a:r>
            <a:r>
              <a:rPr lang="ja-JP" altLang="en-US" sz="2400" dirty="0">
                <a:latin typeface="メイリオ" panose="020B0604030504040204" pitchFamily="50" charset="-128"/>
                <a:ea typeface="メイリオ" panose="020B0604030504040204" pitchFamily="50" charset="-128"/>
              </a:rPr>
              <a:t>年</a:t>
            </a:r>
            <a:r>
              <a:rPr lang="en-US" altLang="ja-JP" sz="2400" dirty="0">
                <a:latin typeface="メイリオ" panose="020B0604030504040204" pitchFamily="50" charset="-128"/>
                <a:ea typeface="メイリオ" panose="020B0604030504040204" pitchFamily="50" charset="-128"/>
              </a:rPr>
              <a:t>7</a:t>
            </a:r>
            <a:r>
              <a:rPr lang="ja-JP" altLang="en-US" sz="2400" dirty="0">
                <a:latin typeface="メイリオ" panose="020B0604030504040204" pitchFamily="50" charset="-128"/>
                <a:ea typeface="メイリオ" panose="020B0604030504040204" pitchFamily="50" charset="-128"/>
              </a:rPr>
              <a:t>月</a:t>
            </a:r>
            <a:r>
              <a:rPr lang="en-US" altLang="ja-JP" sz="2400" dirty="0">
                <a:latin typeface="メイリオ" panose="020B0604030504040204" pitchFamily="50" charset="-128"/>
                <a:ea typeface="メイリオ" panose="020B0604030504040204" pitchFamily="50" charset="-128"/>
              </a:rPr>
              <a:t>1</a:t>
            </a:r>
            <a:r>
              <a:rPr lang="ja-JP" altLang="en-US" sz="2400" dirty="0">
                <a:latin typeface="メイリオ" panose="020B0604030504040204" pitchFamily="50" charset="-128"/>
                <a:ea typeface="メイリオ" panose="020B0604030504040204" pitchFamily="50" charset="-128"/>
              </a:rPr>
              <a:t>日～</a:t>
            </a:r>
            <a:r>
              <a:rPr lang="en-US" altLang="ja-JP" sz="2400" dirty="0">
                <a:latin typeface="メイリオ" panose="020B0604030504040204" pitchFamily="50" charset="-128"/>
                <a:ea typeface="メイリオ" panose="020B0604030504040204" pitchFamily="50" charset="-128"/>
              </a:rPr>
              <a:t>2</a:t>
            </a:r>
            <a:r>
              <a:rPr lang="ja-JP" altLang="en-US" sz="2400" dirty="0">
                <a:latin typeface="メイリオ" panose="020B0604030504040204" pitchFamily="50" charset="-128"/>
                <a:ea typeface="メイリオ" panose="020B0604030504040204" pitchFamily="50" charset="-128"/>
              </a:rPr>
              <a:t>日　会場：きらめきプラザ</a:t>
            </a:r>
            <a:endParaRPr lang="en-US" altLang="ja-JP" sz="2400" dirty="0">
              <a:latin typeface="メイリオ" panose="020B0604030504040204" pitchFamily="50" charset="-128"/>
              <a:ea typeface="メイリオ" panose="020B0604030504040204" pitchFamily="50" charset="-128"/>
            </a:endParaRPr>
          </a:p>
          <a:p>
            <a:pPr marL="0" indent="0">
              <a:buNone/>
            </a:pPr>
            <a:r>
              <a:rPr lang="ja-JP" altLang="en-US" sz="1600" dirty="0">
                <a:latin typeface="メイリオ" panose="020B0604030504040204" pitchFamily="50" charset="-128"/>
                <a:ea typeface="メイリオ" panose="020B0604030504040204" pitchFamily="50" charset="-128"/>
              </a:rPr>
              <a:t>・パネル展示の開催、各イベント参加</a:t>
            </a:r>
            <a:br>
              <a:rPr lang="en-US" altLang="ja-JP" dirty="0"/>
            </a:br>
            <a:endParaRPr kumimoji="1" lang="ja-JP" altLang="en-US" dirty="0"/>
          </a:p>
        </p:txBody>
      </p:sp>
      <p:sp>
        <p:nvSpPr>
          <p:cNvPr id="7" name="テキスト ボックス 6">
            <a:extLst>
              <a:ext uri="{FF2B5EF4-FFF2-40B4-BE49-F238E27FC236}">
                <a16:creationId xmlns:a16="http://schemas.microsoft.com/office/drawing/2014/main" id="{78851C9D-92E6-4A67-A5BC-6BAFB79ACDD0}"/>
              </a:ext>
            </a:extLst>
          </p:cNvPr>
          <p:cNvSpPr txBox="1"/>
          <p:nvPr/>
        </p:nvSpPr>
        <p:spPr>
          <a:xfrm>
            <a:off x="1294051" y="3029320"/>
            <a:ext cx="6287689" cy="861774"/>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a:t>
            </a:r>
            <a:r>
              <a:rPr kumimoji="1" lang="en-US" altLang="ja-JP" sz="1600" dirty="0">
                <a:latin typeface="メイリオ" panose="020B0604030504040204" pitchFamily="50" charset="-128"/>
                <a:ea typeface="メイリオ" panose="020B0604030504040204" pitchFamily="50" charset="-128"/>
              </a:rPr>
              <a:t>KAIGO PRAIDE</a:t>
            </a:r>
            <a:r>
              <a:rPr kumimoji="1" lang="ja-JP" altLang="en-US" sz="1600" dirty="0">
                <a:latin typeface="メイリオ" panose="020B0604030504040204" pitchFamily="50" charset="-128"/>
                <a:ea typeface="メイリオ" panose="020B0604030504040204" pitchFamily="50" charset="-128"/>
              </a:rPr>
              <a:t>」とは。</a:t>
            </a:r>
            <a:r>
              <a:rPr kumimoji="1" lang="en-US" altLang="ja-JP" sz="1600" dirty="0">
                <a:latin typeface="メイリオ" panose="020B0604030504040204" pitchFamily="50" charset="-128"/>
                <a:ea typeface="メイリオ" panose="020B0604030504040204" pitchFamily="50" charset="-128"/>
              </a:rPr>
              <a:t>  </a:t>
            </a:r>
          </a:p>
          <a:p>
            <a:r>
              <a:rPr kumimoji="1" lang="ja-JP" altLang="en-US" sz="1600" dirty="0">
                <a:latin typeface="メイリオ" panose="020B0604030504040204" pitchFamily="50" charset="-128"/>
                <a:ea typeface="メイリオ" panose="020B0604030504040204" pitchFamily="50" charset="-128"/>
              </a:rPr>
              <a:t>クリエイティブの力で介護をブランティングする</a:t>
            </a:r>
            <a:r>
              <a:rPr lang="ja-JP" altLang="en-US" sz="1600" dirty="0">
                <a:latin typeface="メイリオ" panose="020B0604030504040204" pitchFamily="50" charset="-128"/>
                <a:ea typeface="メイリオ" panose="020B0604030504040204" pitchFamily="50" charset="-128"/>
              </a:rPr>
              <a:t>。</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⼀般社団法⼈</a:t>
            </a:r>
            <a:r>
              <a:rPr lang="en-US" altLang="ja-JP" sz="1600" dirty="0" err="1">
                <a:latin typeface="メイリオ" panose="020B0604030504040204" pitchFamily="50" charset="-128"/>
                <a:ea typeface="メイリオ" panose="020B0604030504040204" pitchFamily="50" charset="-128"/>
              </a:rPr>
              <a:t>KAiGO</a:t>
            </a:r>
            <a:r>
              <a:rPr lang="en-US" altLang="ja-JP" sz="1600" dirty="0">
                <a:latin typeface="メイリオ" panose="020B0604030504040204" pitchFamily="50" charset="-128"/>
                <a:ea typeface="メイリオ" panose="020B0604030504040204" pitchFamily="50" charset="-128"/>
              </a:rPr>
              <a:t> </a:t>
            </a:r>
            <a:r>
              <a:rPr lang="en-US" altLang="ja-JP" sz="1600" dirty="0" err="1">
                <a:latin typeface="メイリオ" panose="020B0604030504040204" pitchFamily="50" charset="-128"/>
                <a:ea typeface="メイリオ" panose="020B0604030504040204" pitchFamily="50" charset="-128"/>
              </a:rPr>
              <a:t>PRiDE</a:t>
            </a:r>
            <a:r>
              <a:rPr lang="en-US" altLang="ja-JP" sz="1600" dirty="0">
                <a:latin typeface="メイリオ" panose="020B0604030504040204" pitchFamily="50" charset="-128"/>
                <a:ea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rPr>
              <a:t>代表理事　マンジョット・ベディ</a:t>
            </a:r>
            <a:endParaRPr lang="en-US" altLang="ja-JP" sz="1600" dirty="0">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BC7460A0-9300-495C-A271-AE550ABE1D41}"/>
              </a:ext>
            </a:extLst>
          </p:cNvPr>
          <p:cNvSpPr txBox="1"/>
          <p:nvPr/>
        </p:nvSpPr>
        <p:spPr>
          <a:xfrm flipH="1">
            <a:off x="228599" y="3837463"/>
            <a:ext cx="7525505" cy="2308324"/>
          </a:xfrm>
          <a:prstGeom prst="rect">
            <a:avLst/>
          </a:prstGeom>
          <a:noFill/>
          <a:ln>
            <a:solidFill>
              <a:schemeClr val="tx2"/>
            </a:solidFill>
          </a:ln>
        </p:spPr>
        <p:txBody>
          <a:bodyPr wrap="square" rtlCol="0">
            <a:spAutoFit/>
          </a:bodyPr>
          <a:lstStyle/>
          <a:p>
            <a:r>
              <a:rPr kumimoji="1" lang="en-US" altLang="ja-JP"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効果</a:t>
            </a:r>
            <a:r>
              <a:rPr kumimoji="1" lang="en-US" altLang="ja-JP" dirty="0">
                <a:latin typeface="メイリオ" panose="020B0604030504040204" pitchFamily="50" charset="-128"/>
                <a:ea typeface="メイリオ" panose="020B0604030504040204" pitchFamily="50" charset="-128"/>
              </a:rPr>
              <a:t>】</a:t>
            </a:r>
          </a:p>
          <a:p>
            <a:r>
              <a:rPr lang="ja-JP" altLang="en-US"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介護職員の姿、言葉をアート作品に昇華することで、</a:t>
            </a:r>
            <a:endParaRPr kumimoji="1" lang="en-US" altLang="ja-JP" dirty="0">
              <a:latin typeface="メイリオ" panose="020B0604030504040204" pitchFamily="50" charset="-128"/>
              <a:ea typeface="メイリオ" panose="020B0604030504040204" pitchFamily="50" charset="-128"/>
            </a:endParaRPr>
          </a:p>
          <a:p>
            <a:r>
              <a:rPr lang="en-US" altLang="ja-JP" dirty="0">
                <a:latin typeface="メイリオ" panose="020B0604030504040204" pitchFamily="50" charset="-128"/>
                <a:ea typeface="メイリオ" panose="020B0604030504040204" pitchFamily="50" charset="-128"/>
              </a:rPr>
              <a:t>   </a:t>
            </a:r>
            <a:r>
              <a:rPr kumimoji="1" lang="ja-JP" altLang="en-US" dirty="0">
                <a:latin typeface="メイリオ" panose="020B0604030504040204" pitchFamily="50" charset="-128"/>
                <a:ea typeface="メイリオ" panose="020B0604030504040204" pitchFamily="50" charset="-128"/>
              </a:rPr>
              <a:t>介護への関心の薄い層へのアプローチとしても手ごたえがあった。</a:t>
            </a:r>
            <a:endParaRPr kumimoji="1" lang="en-US" altLang="ja-JP" dirty="0">
              <a:latin typeface="メイリオ" panose="020B0604030504040204" pitchFamily="50" charset="-128"/>
              <a:ea typeface="メイリオ" panose="020B0604030504040204" pitchFamily="50" charset="-128"/>
            </a:endParaRPr>
          </a:p>
          <a:p>
            <a:r>
              <a:rPr lang="en-US" altLang="ja-JP" dirty="0">
                <a:latin typeface="メイリオ" panose="020B0604030504040204" pitchFamily="50" charset="-128"/>
                <a:ea typeface="メイリオ" panose="020B0604030504040204" pitchFamily="50" charset="-128"/>
              </a:rPr>
              <a:t>   </a:t>
            </a:r>
            <a:r>
              <a:rPr kumimoji="1" lang="ja-JP" altLang="en-US" dirty="0">
                <a:latin typeface="メイリオ" panose="020B0604030504040204" pitchFamily="50" charset="-128"/>
                <a:ea typeface="メイリオ" panose="020B0604030504040204" pitchFamily="50" charset="-128"/>
              </a:rPr>
              <a:t>多くのメディアに取り上げられた。</a:t>
            </a:r>
            <a:r>
              <a:rPr kumimoji="1" lang="en-US" altLang="ja-JP" dirty="0">
                <a:latin typeface="メイリオ" panose="020B0604030504040204" pitchFamily="50" charset="-128"/>
                <a:ea typeface="メイリオ" panose="020B0604030504040204" pitchFamily="50" charset="-128"/>
              </a:rPr>
              <a:t>SNS</a:t>
            </a:r>
            <a:r>
              <a:rPr kumimoji="1" lang="ja-JP" altLang="en-US" dirty="0">
                <a:latin typeface="メイリオ" panose="020B0604030504040204" pitchFamily="50" charset="-128"/>
                <a:ea typeface="メイリオ" panose="020B0604030504040204" pitchFamily="50" charset="-128"/>
              </a:rPr>
              <a:t>で拡散された。</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・地域の介護職員が、写真の被写体として誇りを再認識し、</a:t>
            </a:r>
            <a:endParaRPr kumimoji="1"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kumimoji="1" lang="ja-JP" altLang="en-US" dirty="0">
                <a:latin typeface="メイリオ" panose="020B0604030504040204" pitchFamily="50" charset="-128"/>
                <a:ea typeface="メイリオ" panose="020B0604030504040204" pitchFamily="50" charset="-128"/>
              </a:rPr>
              <a:t>魅力発信の起点となている。</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・介護職員自らが、誇りをもって、介護の魅力を伝えることは、</a:t>
            </a:r>
            <a:endParaRPr kumimoji="1"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kumimoji="1" lang="ja-JP" altLang="en-US" dirty="0">
                <a:latin typeface="メイリオ" panose="020B0604030504040204" pitchFamily="50" charset="-128"/>
                <a:ea typeface="メイリオ" panose="020B0604030504040204" pitchFamily="50" charset="-128"/>
              </a:rPr>
              <a:t>介護のイメージを変える力があり、広がりを期待することができる。</a:t>
            </a:r>
            <a:endParaRPr kumimoji="1" lang="en-US" altLang="ja-JP" dirty="0">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2E10EDA6-7724-400E-8D99-709C94EB954A}"/>
              </a:ext>
            </a:extLst>
          </p:cNvPr>
          <p:cNvSpPr txBox="1"/>
          <p:nvPr/>
        </p:nvSpPr>
        <p:spPr>
          <a:xfrm flipH="1">
            <a:off x="554182" y="6322412"/>
            <a:ext cx="11402291" cy="400110"/>
          </a:xfrm>
          <a:prstGeom prst="rect">
            <a:avLst/>
          </a:prstGeom>
          <a:noFill/>
        </p:spPr>
        <p:txBody>
          <a:bodyPr wrap="square" rtlCol="0">
            <a:spAutoFit/>
          </a:bodyPr>
          <a:lstStyle/>
          <a:p>
            <a:r>
              <a:rPr lang="ja-JP" altLang="en-US" sz="2000" b="1" u="sng" dirty="0">
                <a:latin typeface="メイリオ" panose="020B0604030504040204" pitchFamily="50" charset="-128"/>
                <a:ea typeface="メイリオ" panose="020B0604030504040204" pitchFamily="50" charset="-128"/>
              </a:rPr>
              <a:t>→岡山県版のフォトモデルとして、写真撮影し、パネル展示を行うことで、</a:t>
            </a:r>
            <a:r>
              <a:rPr lang="en-US" altLang="ja-JP" sz="2000" b="1" u="sng" dirty="0">
                <a:latin typeface="メイリオ" panose="020B0604030504040204" pitchFamily="50" charset="-128"/>
                <a:ea typeface="メイリオ" panose="020B0604030504040204" pitchFamily="50" charset="-128"/>
              </a:rPr>
              <a:t>PR</a:t>
            </a:r>
            <a:r>
              <a:rPr lang="ja-JP" altLang="en-US" sz="2000" b="1" u="sng" dirty="0">
                <a:latin typeface="メイリオ" panose="020B0604030504040204" pitchFamily="50" charset="-128"/>
                <a:ea typeface="メイリオ" panose="020B0604030504040204" pitchFamily="50" charset="-128"/>
              </a:rPr>
              <a:t>効果があった。</a:t>
            </a:r>
            <a:endParaRPr kumimoji="1" lang="ja-JP" altLang="en-US" sz="2000" b="1" u="sng" dirty="0">
              <a:latin typeface="メイリオ" panose="020B0604030504040204" pitchFamily="50" charset="-128"/>
              <a:ea typeface="メイリオ" panose="020B0604030504040204" pitchFamily="50" charset="-128"/>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4105" y="3763702"/>
            <a:ext cx="3961822" cy="2228525"/>
          </a:xfrm>
          <a:prstGeom prst="rect">
            <a:avLst/>
          </a:prstGeom>
        </p:spPr>
      </p:pic>
      <p:sp>
        <p:nvSpPr>
          <p:cNvPr id="9" name="テキスト ボックス 8">
            <a:extLst>
              <a:ext uri="{FF2B5EF4-FFF2-40B4-BE49-F238E27FC236}">
                <a16:creationId xmlns:a16="http://schemas.microsoft.com/office/drawing/2014/main" id="{F8008C50-3633-46B1-A5CB-E550DDD5945D}"/>
              </a:ext>
            </a:extLst>
          </p:cNvPr>
          <p:cNvSpPr txBox="1"/>
          <p:nvPr/>
        </p:nvSpPr>
        <p:spPr>
          <a:xfrm>
            <a:off x="160812" y="85452"/>
            <a:ext cx="10997803" cy="461665"/>
          </a:xfrm>
          <a:prstGeom prst="rect">
            <a:avLst/>
          </a:prstGeom>
          <a:noFill/>
        </p:spPr>
        <p:txBody>
          <a:bodyPr wrap="square">
            <a:spAutoFit/>
          </a:bodyPr>
          <a:lstStyle/>
          <a:p>
            <a:r>
              <a:rPr lang="ja-JP" altLang="en-US" sz="2400" b="1" dirty="0">
                <a:latin typeface="メイリオ" panose="020B0604030504040204" pitchFamily="50" charset="-128"/>
                <a:ea typeface="メイリオ" panose="020B0604030504040204" pitchFamily="50" charset="-128"/>
              </a:rPr>
              <a:t>すまいる宣言法人広報部「</a:t>
            </a:r>
            <a:r>
              <a:rPr lang="en-US" altLang="ja-JP" sz="2400" b="1" dirty="0">
                <a:latin typeface="メイリオ" panose="020B0604030504040204" pitchFamily="50" charset="-128"/>
                <a:ea typeface="メイリオ" panose="020B0604030504040204" pitchFamily="50" charset="-128"/>
              </a:rPr>
              <a:t>team smile</a:t>
            </a:r>
            <a:r>
              <a:rPr lang="ja-JP" altLang="en-US" sz="2400" b="1" dirty="0">
                <a:latin typeface="メイリオ" panose="020B0604030504040204" pitchFamily="50" charset="-128"/>
                <a:ea typeface="メイリオ" panose="020B0604030504040204" pitchFamily="50" charset="-128"/>
              </a:rPr>
              <a:t>（チームすまいる）」活動内容</a:t>
            </a:r>
          </a:p>
        </p:txBody>
      </p:sp>
      <p:pic>
        <p:nvPicPr>
          <p:cNvPr id="11" name="図 10">
            <a:extLst>
              <a:ext uri="{FF2B5EF4-FFF2-40B4-BE49-F238E27FC236}">
                <a16:creationId xmlns:a16="http://schemas.microsoft.com/office/drawing/2014/main" id="{1E167C3D-414E-44EC-A2E8-1672A41110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5687" y="51261"/>
            <a:ext cx="763156" cy="767739"/>
          </a:xfrm>
          <a:prstGeom prst="rect">
            <a:avLst/>
          </a:prstGeom>
        </p:spPr>
      </p:pic>
      <p:pic>
        <p:nvPicPr>
          <p:cNvPr id="6" name="図 5">
            <a:extLst>
              <a:ext uri="{FF2B5EF4-FFF2-40B4-BE49-F238E27FC236}">
                <a16:creationId xmlns:a16="http://schemas.microsoft.com/office/drawing/2014/main" id="{92F33D4B-02BB-43DD-AD54-A4345FAFB578}"/>
              </a:ext>
            </a:extLst>
          </p:cNvPr>
          <p:cNvPicPr>
            <a:picLocks noChangeAspect="1"/>
          </p:cNvPicPr>
          <p:nvPr/>
        </p:nvPicPr>
        <p:blipFill>
          <a:blip r:embed="rId4"/>
          <a:stretch>
            <a:fillRect/>
          </a:stretch>
        </p:blipFill>
        <p:spPr>
          <a:xfrm>
            <a:off x="7862171" y="1101286"/>
            <a:ext cx="4094302" cy="2284952"/>
          </a:xfrm>
          <a:prstGeom prst="rect">
            <a:avLst/>
          </a:prstGeom>
        </p:spPr>
      </p:pic>
    </p:spTree>
    <p:extLst>
      <p:ext uri="{BB962C8B-B14F-4D97-AF65-F5344CB8AC3E}">
        <p14:creationId xmlns:p14="http://schemas.microsoft.com/office/powerpoint/2010/main" val="2728184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160812" y="547117"/>
            <a:ext cx="11265685" cy="6460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latin typeface="メイリオ" panose="020B0604030504040204" pitchFamily="50" charset="-128"/>
                <a:ea typeface="メイリオ" panose="020B0604030504040204" pitchFamily="50" charset="-128"/>
              </a:rPr>
              <a:t>②「</a:t>
            </a:r>
            <a:r>
              <a:rPr lang="en-US" altLang="ja-JP" sz="2800" dirty="0" err="1">
                <a:latin typeface="メイリオ" panose="020B0604030504040204" pitchFamily="50" charset="-128"/>
                <a:ea typeface="メイリオ" panose="020B0604030504040204" pitchFamily="50" charset="-128"/>
              </a:rPr>
              <a:t>KAiGO</a:t>
            </a:r>
            <a:r>
              <a:rPr lang="ja-JP" altLang="en-US" sz="2800" dirty="0">
                <a:latin typeface="メイリオ" panose="020B0604030504040204" pitchFamily="50" charset="-128"/>
                <a:ea typeface="メイリオ" panose="020B0604030504040204" pitchFamily="50" charset="-128"/>
              </a:rPr>
              <a:t>　</a:t>
            </a:r>
            <a:r>
              <a:rPr lang="en-US" altLang="ja-JP" sz="2800" dirty="0" err="1">
                <a:latin typeface="メイリオ" panose="020B0604030504040204" pitchFamily="50" charset="-128"/>
                <a:ea typeface="メイリオ" panose="020B0604030504040204" pitchFamily="50" charset="-128"/>
              </a:rPr>
              <a:t>PRiDE</a:t>
            </a:r>
            <a:r>
              <a:rPr lang="ja-JP" altLang="en-US" sz="2800" dirty="0">
                <a:latin typeface="メイリオ" panose="020B0604030504040204" pitchFamily="50" charset="-128"/>
                <a:ea typeface="メイリオ" panose="020B0604030504040204" pitchFamily="50" charset="-128"/>
              </a:rPr>
              <a:t>」連携による普及啓発　メディア掲載</a:t>
            </a: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157" y="1087573"/>
            <a:ext cx="3321083" cy="4693940"/>
          </a:xfrm>
          <a:prstGeom prst="rect">
            <a:avLst/>
          </a:prstGeom>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0247" y="1008782"/>
            <a:ext cx="3321083" cy="4693940"/>
          </a:xfrm>
          <a:prstGeom prst="rect">
            <a:avLst/>
          </a:prstGeom>
        </p:spPr>
      </p:pic>
      <p:sp>
        <p:nvSpPr>
          <p:cNvPr id="5" name="テキスト ボックス 4">
            <a:extLst>
              <a:ext uri="{FF2B5EF4-FFF2-40B4-BE49-F238E27FC236}">
                <a16:creationId xmlns:a16="http://schemas.microsoft.com/office/drawing/2014/main" id="{9EF6FFA8-C75B-4195-9D62-17CB065512FA}"/>
              </a:ext>
            </a:extLst>
          </p:cNvPr>
          <p:cNvSpPr txBox="1"/>
          <p:nvPr/>
        </p:nvSpPr>
        <p:spPr>
          <a:xfrm>
            <a:off x="160812" y="85452"/>
            <a:ext cx="10997803" cy="461665"/>
          </a:xfrm>
          <a:prstGeom prst="rect">
            <a:avLst/>
          </a:prstGeom>
          <a:noFill/>
        </p:spPr>
        <p:txBody>
          <a:bodyPr wrap="square">
            <a:spAutoFit/>
          </a:bodyPr>
          <a:lstStyle/>
          <a:p>
            <a:r>
              <a:rPr lang="ja-JP" altLang="en-US" sz="2400" b="1" dirty="0">
                <a:latin typeface="メイリオ" panose="020B0604030504040204" pitchFamily="50" charset="-128"/>
                <a:ea typeface="メイリオ" panose="020B0604030504040204" pitchFamily="50" charset="-128"/>
              </a:rPr>
              <a:t>すまいる宣言法人広報部「</a:t>
            </a:r>
            <a:r>
              <a:rPr lang="en-US" altLang="ja-JP" sz="2400" b="1" dirty="0">
                <a:latin typeface="メイリオ" panose="020B0604030504040204" pitchFamily="50" charset="-128"/>
                <a:ea typeface="メイリオ" panose="020B0604030504040204" pitchFamily="50" charset="-128"/>
              </a:rPr>
              <a:t>team smile</a:t>
            </a:r>
            <a:r>
              <a:rPr lang="ja-JP" altLang="en-US" sz="2400" b="1" dirty="0">
                <a:latin typeface="メイリオ" panose="020B0604030504040204" pitchFamily="50" charset="-128"/>
                <a:ea typeface="メイリオ" panose="020B0604030504040204" pitchFamily="50" charset="-128"/>
              </a:rPr>
              <a:t>（チームすまいる）」活動内容</a:t>
            </a:r>
          </a:p>
        </p:txBody>
      </p:sp>
      <p:pic>
        <p:nvPicPr>
          <p:cNvPr id="9" name="図 8">
            <a:extLst>
              <a:ext uri="{FF2B5EF4-FFF2-40B4-BE49-F238E27FC236}">
                <a16:creationId xmlns:a16="http://schemas.microsoft.com/office/drawing/2014/main" id="{98D818EB-9A0B-43CD-A523-206EBB6810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3675" y="1008782"/>
            <a:ext cx="4381865" cy="3099109"/>
          </a:xfrm>
          <a:prstGeom prst="rect">
            <a:avLst/>
          </a:prstGeom>
        </p:spPr>
      </p:pic>
      <p:pic>
        <p:nvPicPr>
          <p:cNvPr id="11" name="図 10">
            <a:extLst>
              <a:ext uri="{FF2B5EF4-FFF2-40B4-BE49-F238E27FC236}">
                <a16:creationId xmlns:a16="http://schemas.microsoft.com/office/drawing/2014/main" id="{AB3E6EB5-C0BD-4F55-A086-2AF71F216C5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875" b="7978"/>
          <a:stretch/>
        </p:blipFill>
        <p:spPr>
          <a:xfrm rot="10800000">
            <a:off x="7593536" y="4107891"/>
            <a:ext cx="4192004" cy="2380593"/>
          </a:xfrm>
          <a:prstGeom prst="rect">
            <a:avLst/>
          </a:prstGeom>
        </p:spPr>
      </p:pic>
      <p:sp>
        <p:nvSpPr>
          <p:cNvPr id="13" name="テキスト ボックス 12">
            <a:extLst>
              <a:ext uri="{FF2B5EF4-FFF2-40B4-BE49-F238E27FC236}">
                <a16:creationId xmlns:a16="http://schemas.microsoft.com/office/drawing/2014/main" id="{D1CF087C-C52D-41AD-831E-0C025A0C0EB4}"/>
              </a:ext>
            </a:extLst>
          </p:cNvPr>
          <p:cNvSpPr txBox="1"/>
          <p:nvPr/>
        </p:nvSpPr>
        <p:spPr>
          <a:xfrm>
            <a:off x="2161607" y="5579611"/>
            <a:ext cx="5443538" cy="1169551"/>
          </a:xfrm>
          <a:prstGeom prst="rect">
            <a:avLst/>
          </a:prstGeom>
          <a:noFill/>
        </p:spPr>
        <p:txBody>
          <a:bodyPr wrap="square">
            <a:spAutoFit/>
          </a:bodyPr>
          <a:lstStyle/>
          <a:p>
            <a:r>
              <a:rPr lang="ja-JP" altLang="en-US" sz="1400" dirty="0">
                <a:latin typeface="メイリオ" panose="020B0604030504040204" pitchFamily="50" charset="-128"/>
                <a:ea typeface="メイリオ" panose="020B0604030504040204" pitchFamily="50" charset="-128"/>
              </a:rPr>
              <a:t>◇メディア掲載（</a:t>
            </a:r>
            <a:r>
              <a:rPr lang="en-US" altLang="ja-JP" sz="1400" dirty="0">
                <a:latin typeface="メイリオ" panose="020B0604030504040204" pitchFamily="50" charset="-128"/>
                <a:ea typeface="メイリオ" panose="020B0604030504040204" pitchFamily="50" charset="-128"/>
              </a:rPr>
              <a:t>RSK</a:t>
            </a:r>
            <a:r>
              <a:rPr lang="ja-JP" altLang="en-US" sz="1400" dirty="0">
                <a:latin typeface="メイリオ" panose="020B0604030504040204" pitchFamily="50" charset="-128"/>
                <a:ea typeface="メイリオ" panose="020B0604030504040204" pitchFamily="50" charset="-128"/>
              </a:rPr>
              <a:t>テレビ、山陽新聞取材）</a:t>
            </a:r>
          </a:p>
          <a:p>
            <a:r>
              <a:rPr lang="ja-JP" altLang="en-US" sz="1400" dirty="0">
                <a:latin typeface="メイリオ" panose="020B0604030504040204" pitchFamily="50" charset="-128"/>
                <a:ea typeface="メイリオ" panose="020B0604030504040204" pitchFamily="50" charset="-128"/>
              </a:rPr>
              <a:t>・山陽新聞朝刊（令和</a:t>
            </a:r>
            <a:r>
              <a:rPr lang="en-US" altLang="ja-JP" sz="1400" dirty="0">
                <a:latin typeface="メイリオ" panose="020B0604030504040204" pitchFamily="50" charset="-128"/>
                <a:ea typeface="メイリオ" panose="020B0604030504040204" pitchFamily="50" charset="-128"/>
              </a:rPr>
              <a:t>5</a:t>
            </a:r>
            <a:r>
              <a:rPr lang="ja-JP" altLang="en-US" sz="1400" dirty="0">
                <a:latin typeface="メイリオ" panose="020B0604030504040204" pitchFamily="50" charset="-128"/>
                <a:ea typeface="メイリオ" panose="020B0604030504040204" pitchFamily="50" charset="-128"/>
              </a:rPr>
              <a:t>年</a:t>
            </a:r>
            <a:r>
              <a:rPr lang="en-US" altLang="ja-JP" sz="1400" dirty="0">
                <a:latin typeface="メイリオ" panose="020B0604030504040204" pitchFamily="50" charset="-128"/>
                <a:ea typeface="メイリオ" panose="020B0604030504040204" pitchFamily="50" charset="-128"/>
              </a:rPr>
              <a:t>7</a:t>
            </a:r>
            <a:r>
              <a:rPr lang="ja-JP" altLang="en-US" sz="1400" dirty="0">
                <a:latin typeface="メイリオ" panose="020B0604030504040204" pitchFamily="50" charset="-128"/>
                <a:ea typeface="メイリオ" panose="020B0604030504040204" pitchFamily="50" charset="-128"/>
              </a:rPr>
              <a:t>月</a:t>
            </a:r>
            <a:r>
              <a:rPr lang="en-US" altLang="ja-JP" sz="1400" dirty="0">
                <a:latin typeface="メイリオ" panose="020B0604030504040204" pitchFamily="50" charset="-128"/>
                <a:ea typeface="メイリオ" panose="020B0604030504040204" pitchFamily="50" charset="-128"/>
              </a:rPr>
              <a:t>22</a:t>
            </a:r>
            <a:r>
              <a:rPr lang="ja-JP" altLang="en-US" sz="1400" dirty="0">
                <a:latin typeface="メイリオ" panose="020B0604030504040204" pitchFamily="50" charset="-128"/>
                <a:ea typeface="メイリオ" panose="020B0604030504040204" pitchFamily="50" charset="-128"/>
              </a:rPr>
              <a:t>日付）</a:t>
            </a:r>
            <a:r>
              <a:rPr lang="en-US" altLang="ja-JP" sz="1400" dirty="0" err="1">
                <a:latin typeface="メイリオ" panose="020B0604030504040204" pitchFamily="50" charset="-128"/>
                <a:ea typeface="メイリオ" panose="020B0604030504040204" pitchFamily="50" charset="-128"/>
              </a:rPr>
              <a:t>KAiGO</a:t>
            </a:r>
            <a:r>
              <a:rPr lang="en-US" altLang="ja-JP" sz="1400" dirty="0">
                <a:latin typeface="メイリオ" panose="020B0604030504040204" pitchFamily="50" charset="-128"/>
                <a:ea typeface="メイリオ" panose="020B0604030504040204" pitchFamily="50" charset="-128"/>
              </a:rPr>
              <a:t> </a:t>
            </a:r>
            <a:r>
              <a:rPr lang="en-US" altLang="ja-JP" sz="1400" dirty="0" err="1">
                <a:latin typeface="メイリオ" panose="020B0604030504040204" pitchFamily="50" charset="-128"/>
                <a:ea typeface="メイリオ" panose="020B0604030504040204" pitchFamily="50" charset="-128"/>
              </a:rPr>
              <a:t>PRiDE</a:t>
            </a:r>
            <a:r>
              <a:rPr lang="ja-JP" altLang="en-US" sz="1400" dirty="0">
                <a:latin typeface="メイリオ" panose="020B0604030504040204" pitchFamily="50" charset="-128"/>
                <a:ea typeface="メイリオ" panose="020B0604030504040204" pitchFamily="50" charset="-128"/>
              </a:rPr>
              <a:t>撮影取材</a:t>
            </a:r>
          </a:p>
          <a:p>
            <a:r>
              <a:rPr lang="ja-JP" altLang="en-US" sz="1400" dirty="0">
                <a:latin typeface="メイリオ" panose="020B0604030504040204" pitchFamily="50" charset="-128"/>
                <a:ea typeface="メイリオ" panose="020B0604030504040204" pitchFamily="50" charset="-128"/>
              </a:rPr>
              <a:t>・山陽放送　　（令和</a:t>
            </a:r>
            <a:r>
              <a:rPr lang="en-US" altLang="ja-JP" sz="1400" dirty="0">
                <a:latin typeface="メイリオ" panose="020B0604030504040204" pitchFamily="50" charset="-128"/>
                <a:ea typeface="メイリオ" panose="020B0604030504040204" pitchFamily="50" charset="-128"/>
              </a:rPr>
              <a:t>5</a:t>
            </a:r>
            <a:r>
              <a:rPr lang="ja-JP" altLang="en-US" sz="1400" dirty="0">
                <a:latin typeface="メイリオ" panose="020B0604030504040204" pitchFamily="50" charset="-128"/>
                <a:ea typeface="メイリオ" panose="020B0604030504040204" pitchFamily="50" charset="-128"/>
              </a:rPr>
              <a:t>年</a:t>
            </a:r>
            <a:r>
              <a:rPr lang="en-US" altLang="ja-JP" sz="1400" dirty="0">
                <a:latin typeface="メイリオ" panose="020B0604030504040204" pitchFamily="50" charset="-128"/>
                <a:ea typeface="メイリオ" panose="020B0604030504040204" pitchFamily="50" charset="-128"/>
              </a:rPr>
              <a:t>7</a:t>
            </a:r>
            <a:r>
              <a:rPr lang="ja-JP" altLang="en-US" sz="1400" dirty="0">
                <a:latin typeface="メイリオ" panose="020B0604030504040204" pitchFamily="50" charset="-128"/>
                <a:ea typeface="メイリオ" panose="020B0604030504040204" pitchFamily="50" charset="-128"/>
              </a:rPr>
              <a:t>月</a:t>
            </a:r>
            <a:r>
              <a:rPr lang="en-US" altLang="ja-JP" sz="1400" dirty="0">
                <a:latin typeface="メイリオ" panose="020B0604030504040204" pitchFamily="50" charset="-128"/>
                <a:ea typeface="メイリオ" panose="020B0604030504040204" pitchFamily="50" charset="-128"/>
              </a:rPr>
              <a:t>22</a:t>
            </a:r>
            <a:r>
              <a:rPr lang="ja-JP" altLang="en-US" sz="1400" dirty="0">
                <a:latin typeface="メイリオ" panose="020B0604030504040204" pitchFamily="50" charset="-128"/>
                <a:ea typeface="メイリオ" panose="020B0604030504040204" pitchFamily="50" charset="-128"/>
              </a:rPr>
              <a:t>日付）</a:t>
            </a:r>
            <a:r>
              <a:rPr lang="en-US" altLang="ja-JP" sz="1400" dirty="0" err="1">
                <a:latin typeface="メイリオ" panose="020B0604030504040204" pitchFamily="50" charset="-128"/>
                <a:ea typeface="メイリオ" panose="020B0604030504040204" pitchFamily="50" charset="-128"/>
              </a:rPr>
              <a:t>KAiGO</a:t>
            </a:r>
            <a:r>
              <a:rPr lang="en-US" altLang="ja-JP" sz="1400" dirty="0">
                <a:latin typeface="メイリオ" panose="020B0604030504040204" pitchFamily="50" charset="-128"/>
                <a:ea typeface="メイリオ" panose="020B0604030504040204" pitchFamily="50" charset="-128"/>
              </a:rPr>
              <a:t> </a:t>
            </a:r>
            <a:r>
              <a:rPr lang="en-US" altLang="ja-JP" sz="1400" dirty="0" err="1">
                <a:latin typeface="メイリオ" panose="020B0604030504040204" pitchFamily="50" charset="-128"/>
                <a:ea typeface="メイリオ" panose="020B0604030504040204" pitchFamily="50" charset="-128"/>
              </a:rPr>
              <a:t>PRiDE</a:t>
            </a:r>
            <a:r>
              <a:rPr lang="ja-JP" altLang="en-US" sz="1400" dirty="0">
                <a:latin typeface="メイリオ" panose="020B0604030504040204" pitchFamily="50" charset="-128"/>
                <a:ea typeface="メイリオ" panose="020B0604030504040204" pitchFamily="50" charset="-128"/>
              </a:rPr>
              <a:t>撮影取材</a:t>
            </a:r>
          </a:p>
          <a:p>
            <a:r>
              <a:rPr lang="ja-JP" altLang="en-US" sz="1400" dirty="0">
                <a:latin typeface="メイリオ" panose="020B0604030504040204" pitchFamily="50" charset="-128"/>
                <a:ea typeface="メイリオ" panose="020B0604030504040204" pitchFamily="50" charset="-128"/>
              </a:rPr>
              <a:t>・山陽新聞朝刊（令和</a:t>
            </a:r>
            <a:r>
              <a:rPr lang="en-US" altLang="ja-JP" sz="1400" dirty="0">
                <a:latin typeface="メイリオ" panose="020B0604030504040204" pitchFamily="50" charset="-128"/>
                <a:ea typeface="メイリオ" panose="020B0604030504040204" pitchFamily="50" charset="-128"/>
              </a:rPr>
              <a:t>5</a:t>
            </a:r>
            <a:r>
              <a:rPr lang="ja-JP" altLang="en-US" sz="1400" dirty="0">
                <a:latin typeface="メイリオ" panose="020B0604030504040204" pitchFamily="50" charset="-128"/>
                <a:ea typeface="メイリオ" panose="020B0604030504040204" pitchFamily="50" charset="-128"/>
              </a:rPr>
              <a:t>年</a:t>
            </a:r>
            <a:r>
              <a:rPr lang="en-US" altLang="ja-JP" sz="1400" dirty="0">
                <a:latin typeface="メイリオ" panose="020B0604030504040204" pitchFamily="50" charset="-128"/>
                <a:ea typeface="メイリオ" panose="020B0604030504040204" pitchFamily="50" charset="-128"/>
              </a:rPr>
              <a:t>9</a:t>
            </a:r>
            <a:r>
              <a:rPr lang="ja-JP" altLang="en-US" sz="1400" dirty="0">
                <a:latin typeface="メイリオ" panose="020B0604030504040204" pitchFamily="50" charset="-128"/>
                <a:ea typeface="メイリオ" panose="020B0604030504040204" pitchFamily="50" charset="-128"/>
              </a:rPr>
              <a:t>月</a:t>
            </a:r>
            <a:r>
              <a:rPr lang="en-US" altLang="ja-JP" sz="1400" dirty="0">
                <a:latin typeface="メイリオ" panose="020B0604030504040204" pitchFamily="50" charset="-128"/>
                <a:ea typeface="メイリオ" panose="020B0604030504040204" pitchFamily="50" charset="-128"/>
              </a:rPr>
              <a:t>3</a:t>
            </a:r>
            <a:r>
              <a:rPr lang="ja-JP" altLang="en-US" sz="1400" dirty="0">
                <a:latin typeface="メイリオ" panose="020B0604030504040204" pitchFamily="50" charset="-128"/>
                <a:ea typeface="メイリオ" panose="020B0604030504040204" pitchFamily="50" charset="-128"/>
              </a:rPr>
              <a:t>日付）「</a:t>
            </a:r>
            <a:r>
              <a:rPr lang="en-US" altLang="ja-JP" sz="1400" dirty="0">
                <a:latin typeface="メイリオ" panose="020B0604030504040204" pitchFamily="50" charset="-128"/>
                <a:ea typeface="メイリオ" panose="020B0604030504040204" pitchFamily="50" charset="-128"/>
              </a:rPr>
              <a:t>smile radio</a:t>
            </a:r>
            <a:r>
              <a:rPr lang="ja-JP" altLang="en-US" sz="1400" dirty="0">
                <a:latin typeface="メイリオ" panose="020B0604030504040204" pitchFamily="50" charset="-128"/>
                <a:ea typeface="メイリオ" panose="020B0604030504040204" pitchFamily="50" charset="-128"/>
              </a:rPr>
              <a:t>」取材</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「福祉・介護職　ラジオで若者に</a:t>
            </a:r>
            <a:r>
              <a:rPr lang="en-US" altLang="ja-JP" sz="1400" dirty="0">
                <a:latin typeface="メイリオ" panose="020B0604030504040204" pitchFamily="50" charset="-128"/>
                <a:ea typeface="メイリオ" panose="020B0604030504040204" pitchFamily="50" charset="-128"/>
              </a:rPr>
              <a:t>PR</a:t>
            </a:r>
            <a:r>
              <a:rPr lang="ja-JP" altLang="en-US" sz="1400" dirty="0">
                <a:latin typeface="メイリオ" panose="020B0604030504040204" pitchFamily="50" charset="-128"/>
                <a:ea typeface="メイリオ" panose="020B0604030504040204" pitchFamily="50" charset="-128"/>
              </a:rPr>
              <a:t>」</a:t>
            </a:r>
          </a:p>
        </p:txBody>
      </p:sp>
      <p:sp>
        <p:nvSpPr>
          <p:cNvPr id="14" name="テキスト ボックス 13">
            <a:extLst>
              <a:ext uri="{FF2B5EF4-FFF2-40B4-BE49-F238E27FC236}">
                <a16:creationId xmlns:a16="http://schemas.microsoft.com/office/drawing/2014/main" id="{43303BD6-12F8-42D8-A3AB-5740F14C1A29}"/>
              </a:ext>
            </a:extLst>
          </p:cNvPr>
          <p:cNvSpPr txBox="1"/>
          <p:nvPr/>
        </p:nvSpPr>
        <p:spPr>
          <a:xfrm>
            <a:off x="257150" y="5629849"/>
            <a:ext cx="1482251" cy="523220"/>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a:t>
            </a:r>
            <a:r>
              <a:rPr kumimoji="1" lang="en-US" altLang="ja-JP" sz="1400" dirty="0" err="1">
                <a:latin typeface="メイリオ" panose="020B0604030504040204" pitchFamily="50" charset="-128"/>
                <a:ea typeface="メイリオ" panose="020B0604030504040204" pitchFamily="50" charset="-128"/>
              </a:rPr>
              <a:t>KAiGO</a:t>
            </a:r>
            <a:r>
              <a:rPr kumimoji="1" lang="en-US" altLang="ja-JP" sz="1400" dirty="0">
                <a:latin typeface="メイリオ" panose="020B0604030504040204" pitchFamily="50" charset="-128"/>
                <a:ea typeface="メイリオ" panose="020B0604030504040204" pitchFamily="50" charset="-128"/>
              </a:rPr>
              <a:t> </a:t>
            </a:r>
            <a:r>
              <a:rPr kumimoji="1" lang="en-US" altLang="ja-JP" sz="1400" dirty="0" err="1">
                <a:latin typeface="メイリオ" panose="020B0604030504040204" pitchFamily="50" charset="-128"/>
                <a:ea typeface="メイリオ" panose="020B0604030504040204" pitchFamily="50" charset="-128"/>
              </a:rPr>
              <a:t>PRiD</a:t>
            </a:r>
            <a:r>
              <a:rPr kumimoji="1" lang="ja-JP" altLang="en-US" sz="1400" dirty="0">
                <a:latin typeface="メイリオ" panose="020B0604030504040204" pitchFamily="50" charset="-128"/>
                <a:ea typeface="メイリオ" panose="020B0604030504040204" pitchFamily="50" charset="-128"/>
              </a:rPr>
              <a:t>　</a:t>
            </a:r>
            <a:r>
              <a:rPr kumimoji="1" lang="en-US" altLang="ja-JP" sz="1400" dirty="0">
                <a:latin typeface="メイリオ" panose="020B0604030504040204" pitchFamily="50" charset="-128"/>
                <a:ea typeface="メイリオ" panose="020B0604030504040204" pitchFamily="50" charset="-128"/>
              </a:rPr>
              <a:t>NEWS</a:t>
            </a:r>
            <a:r>
              <a:rPr kumimoji="1" lang="ja-JP" altLang="en-US" sz="1400" dirty="0">
                <a:latin typeface="メイリオ" panose="020B0604030504040204" pitchFamily="50" charset="-128"/>
                <a:ea typeface="メイリオ" panose="020B0604030504040204" pitchFamily="50" charset="-128"/>
              </a:rPr>
              <a:t>配信掲載</a:t>
            </a:r>
          </a:p>
        </p:txBody>
      </p:sp>
      <p:pic>
        <p:nvPicPr>
          <p:cNvPr id="15" name="図 14">
            <a:extLst>
              <a:ext uri="{FF2B5EF4-FFF2-40B4-BE49-F238E27FC236}">
                <a16:creationId xmlns:a16="http://schemas.microsoft.com/office/drawing/2014/main" id="{0D43C7C3-5E40-4984-BD02-2924AD7652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68032" y="61342"/>
            <a:ext cx="763156" cy="767739"/>
          </a:xfrm>
          <a:prstGeom prst="rect">
            <a:avLst/>
          </a:prstGeom>
        </p:spPr>
      </p:pic>
    </p:spTree>
    <p:extLst>
      <p:ext uri="{BB962C8B-B14F-4D97-AF65-F5344CB8AC3E}">
        <p14:creationId xmlns:p14="http://schemas.microsoft.com/office/powerpoint/2010/main" val="1634008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160812" y="547117"/>
            <a:ext cx="11265685" cy="6460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800"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9EF6FFA8-C75B-4195-9D62-17CB065512FA}"/>
              </a:ext>
            </a:extLst>
          </p:cNvPr>
          <p:cNvSpPr txBox="1"/>
          <p:nvPr/>
        </p:nvSpPr>
        <p:spPr>
          <a:xfrm>
            <a:off x="160812" y="85452"/>
            <a:ext cx="10997803" cy="461665"/>
          </a:xfrm>
          <a:prstGeom prst="rect">
            <a:avLst/>
          </a:prstGeom>
          <a:noFill/>
        </p:spPr>
        <p:txBody>
          <a:bodyPr wrap="square">
            <a:spAutoFit/>
          </a:bodyPr>
          <a:lstStyle/>
          <a:p>
            <a:r>
              <a:rPr lang="ja-JP" altLang="en-US" sz="2400" b="1" dirty="0">
                <a:latin typeface="メイリオ" panose="020B0604030504040204" pitchFamily="50" charset="-128"/>
                <a:ea typeface="メイリオ" panose="020B0604030504040204" pitchFamily="50" charset="-128"/>
              </a:rPr>
              <a:t>すまいる宣言法人広報部「</a:t>
            </a:r>
            <a:r>
              <a:rPr lang="en-US" altLang="ja-JP" sz="2400" b="1" dirty="0">
                <a:latin typeface="メイリオ" panose="020B0604030504040204" pitchFamily="50" charset="-128"/>
                <a:ea typeface="メイリオ" panose="020B0604030504040204" pitchFamily="50" charset="-128"/>
              </a:rPr>
              <a:t>team smile</a:t>
            </a:r>
            <a:r>
              <a:rPr lang="ja-JP" altLang="en-US" sz="2400" b="1" dirty="0">
                <a:latin typeface="メイリオ" panose="020B0604030504040204" pitchFamily="50" charset="-128"/>
                <a:ea typeface="メイリオ" panose="020B0604030504040204" pitchFamily="50" charset="-128"/>
              </a:rPr>
              <a:t>（チームすまいる）」活動内容</a:t>
            </a:r>
          </a:p>
        </p:txBody>
      </p:sp>
      <p:sp>
        <p:nvSpPr>
          <p:cNvPr id="12" name="テキスト ボックス 11">
            <a:extLst>
              <a:ext uri="{FF2B5EF4-FFF2-40B4-BE49-F238E27FC236}">
                <a16:creationId xmlns:a16="http://schemas.microsoft.com/office/drawing/2014/main" id="{13BD9340-0530-45EB-8FCB-5BB42F0F7142}"/>
              </a:ext>
            </a:extLst>
          </p:cNvPr>
          <p:cNvSpPr txBox="1"/>
          <p:nvPr/>
        </p:nvSpPr>
        <p:spPr>
          <a:xfrm>
            <a:off x="262879" y="791920"/>
            <a:ext cx="10614130" cy="954107"/>
          </a:xfrm>
          <a:prstGeom prst="rect">
            <a:avLst/>
          </a:prstGeom>
          <a:noFill/>
        </p:spPr>
        <p:txBody>
          <a:bodyPr wrap="square">
            <a:spAutoFit/>
          </a:bodyPr>
          <a:lstStyle/>
          <a:p>
            <a:r>
              <a:rPr lang="ja-JP" altLang="en-US" sz="2800" b="1" dirty="0">
                <a:latin typeface="メイリオ" panose="020B0604030504040204" pitchFamily="50" charset="-128"/>
                <a:ea typeface="メイリオ" panose="020B0604030504040204" pitchFamily="50" charset="-128"/>
              </a:rPr>
              <a:t>③小中学生向けの体験ツアー「フクシラボおかやま」等</a:t>
            </a:r>
          </a:p>
          <a:p>
            <a:r>
              <a:rPr lang="ja-JP" altLang="en-US" sz="2800" b="1" dirty="0">
                <a:latin typeface="メイリオ" panose="020B0604030504040204" pitchFamily="50" charset="-128"/>
                <a:ea typeface="メイリオ" panose="020B0604030504040204" pitchFamily="50" charset="-128"/>
              </a:rPr>
              <a:t>  　様々なプログラムにおいて介護職の魅力を紹介</a:t>
            </a:r>
          </a:p>
        </p:txBody>
      </p:sp>
      <p:sp>
        <p:nvSpPr>
          <p:cNvPr id="16" name="テキスト ボックス 15">
            <a:extLst>
              <a:ext uri="{FF2B5EF4-FFF2-40B4-BE49-F238E27FC236}">
                <a16:creationId xmlns:a16="http://schemas.microsoft.com/office/drawing/2014/main" id="{D601AEBB-C03C-423F-9F03-D56054805072}"/>
              </a:ext>
            </a:extLst>
          </p:cNvPr>
          <p:cNvSpPr txBox="1"/>
          <p:nvPr/>
        </p:nvSpPr>
        <p:spPr>
          <a:xfrm>
            <a:off x="430108" y="2019356"/>
            <a:ext cx="7640241" cy="1631216"/>
          </a:xfrm>
          <a:prstGeom prst="rect">
            <a:avLst/>
          </a:prstGeom>
          <a:noFill/>
        </p:spPr>
        <p:txBody>
          <a:bodyPr wrap="square">
            <a:spAutoFit/>
          </a:bodyPr>
          <a:lstStyle/>
          <a:p>
            <a:r>
              <a:rPr lang="ja-JP" altLang="en-US" sz="2000" dirty="0">
                <a:latin typeface="メイリオ" panose="020B0604030504040204" pitchFamily="50" charset="-128"/>
                <a:ea typeface="メイリオ" panose="020B0604030504040204" pitchFamily="50" charset="-128"/>
              </a:rPr>
              <a:t>日時：令和</a:t>
            </a:r>
            <a:r>
              <a:rPr lang="en-US" altLang="ja-JP" sz="2000" dirty="0">
                <a:latin typeface="メイリオ" panose="020B0604030504040204" pitchFamily="50" charset="-128"/>
                <a:ea typeface="メイリオ" panose="020B0604030504040204" pitchFamily="50" charset="-128"/>
              </a:rPr>
              <a:t>5</a:t>
            </a:r>
            <a:r>
              <a:rPr lang="ja-JP" altLang="en-US" sz="2000" dirty="0">
                <a:latin typeface="メイリオ" panose="020B0604030504040204" pitchFamily="50" charset="-128"/>
                <a:ea typeface="メイリオ" panose="020B0604030504040204" pitchFamily="50" charset="-128"/>
              </a:rPr>
              <a:t>年</a:t>
            </a:r>
            <a:r>
              <a:rPr lang="en-US" altLang="ja-JP" sz="2000" dirty="0">
                <a:latin typeface="メイリオ" panose="020B0604030504040204" pitchFamily="50" charset="-128"/>
                <a:ea typeface="メイリオ" panose="020B0604030504040204" pitchFamily="50" charset="-128"/>
              </a:rPr>
              <a:t>8</a:t>
            </a:r>
            <a:r>
              <a:rPr lang="ja-JP" altLang="en-US" sz="2000" dirty="0">
                <a:latin typeface="メイリオ" panose="020B0604030504040204" pitchFamily="50" charset="-128"/>
                <a:ea typeface="メイリオ" panose="020B0604030504040204" pitchFamily="50" charset="-128"/>
              </a:rPr>
              <a:t>月</a:t>
            </a:r>
            <a:r>
              <a:rPr lang="en-US" altLang="ja-JP" sz="2000" dirty="0">
                <a:latin typeface="メイリオ" panose="020B0604030504040204" pitchFamily="50" charset="-128"/>
                <a:ea typeface="メイリオ" panose="020B0604030504040204" pitchFamily="50" charset="-128"/>
              </a:rPr>
              <a:t>6</a:t>
            </a:r>
            <a:r>
              <a:rPr lang="ja-JP" altLang="en-US" sz="2000" dirty="0">
                <a:latin typeface="メイリオ" panose="020B0604030504040204" pitchFamily="50" charset="-128"/>
                <a:ea typeface="メイリオ" panose="020B0604030504040204" pitchFamily="50" charset="-128"/>
              </a:rPr>
              <a:t>日（日）　</a:t>
            </a:r>
            <a:r>
              <a:rPr lang="ja-JP" altLang="en-US" sz="1400" dirty="0">
                <a:latin typeface="メイリオ" panose="020B0604030504040204" pitchFamily="50" charset="-128"/>
                <a:ea typeface="メイリオ" panose="020B0604030504040204" pitchFamily="50" charset="-128"/>
              </a:rPr>
              <a:t>＊福祉の就職フェア・介護フェス同日開催</a:t>
            </a:r>
            <a:endParaRPr lang="ja-JP" altLang="en-US"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会場：岡山コンベンションセンター</a:t>
            </a:r>
            <a:r>
              <a:rPr lang="en-US" altLang="ja-JP" sz="2000" dirty="0">
                <a:latin typeface="メイリオ" panose="020B0604030504040204" pitchFamily="50" charset="-128"/>
                <a:ea typeface="メイリオ" panose="020B0604030504040204" pitchFamily="50" charset="-128"/>
              </a:rPr>
              <a:t>4</a:t>
            </a:r>
            <a:r>
              <a:rPr lang="ja-JP" altLang="en-US" sz="2000" dirty="0">
                <a:latin typeface="メイリオ" panose="020B0604030504040204" pitchFamily="50" charset="-128"/>
                <a:ea typeface="メイリオ" panose="020B0604030504040204" pitchFamily="50" charset="-128"/>
              </a:rPr>
              <a:t>階</a:t>
            </a:r>
          </a:p>
          <a:p>
            <a:r>
              <a:rPr lang="ja-JP" altLang="en-US" sz="2000" dirty="0">
                <a:latin typeface="メイリオ" panose="020B0604030504040204" pitchFamily="50" charset="-128"/>
                <a:ea typeface="メイリオ" panose="020B0604030504040204" pitchFamily="50" charset="-128"/>
              </a:rPr>
              <a:t>　内容：小学生向け各職種のお仕事体験</a:t>
            </a:r>
          </a:p>
          <a:p>
            <a:r>
              <a:rPr lang="ja-JP" altLang="en-US" sz="2000" dirty="0">
                <a:latin typeface="メイリオ" panose="020B0604030504040204" pitchFamily="50" charset="-128"/>
                <a:ea typeface="メイリオ" panose="020B0604030504040204" pitchFamily="50" charset="-128"/>
              </a:rPr>
              <a:t>（介護福祉士、看護師、管理栄養士、保育士）運営サポート等</a:t>
            </a:r>
          </a:p>
          <a:p>
            <a:r>
              <a:rPr lang="ja-JP" altLang="en-US" sz="2000" dirty="0">
                <a:latin typeface="メイリオ" panose="020B0604030504040204" pitchFamily="50" charset="-128"/>
                <a:ea typeface="メイリオ" panose="020B0604030504040204" pitchFamily="50" charset="-128"/>
              </a:rPr>
              <a:t>　　　参加メンバー：</a:t>
            </a:r>
            <a:r>
              <a:rPr lang="en-US" altLang="ja-JP" sz="2000" dirty="0">
                <a:latin typeface="メイリオ" panose="020B0604030504040204" pitchFamily="50" charset="-128"/>
                <a:ea typeface="メイリオ" panose="020B0604030504040204" pitchFamily="50" charset="-128"/>
              </a:rPr>
              <a:t>4</a:t>
            </a:r>
            <a:r>
              <a:rPr lang="ja-JP" altLang="en-US" sz="2000" dirty="0">
                <a:latin typeface="メイリオ" panose="020B0604030504040204" pitchFamily="50" charset="-128"/>
                <a:ea typeface="メイリオ" panose="020B0604030504040204" pitchFamily="50" charset="-128"/>
              </a:rPr>
              <a:t>名</a:t>
            </a:r>
          </a:p>
        </p:txBody>
      </p:sp>
      <p:sp>
        <p:nvSpPr>
          <p:cNvPr id="17" name="テキスト ボックス 16">
            <a:extLst>
              <a:ext uri="{FF2B5EF4-FFF2-40B4-BE49-F238E27FC236}">
                <a16:creationId xmlns:a16="http://schemas.microsoft.com/office/drawing/2014/main" id="{78C50F64-4A24-4C79-B5E3-814C52546C5F}"/>
              </a:ext>
            </a:extLst>
          </p:cNvPr>
          <p:cNvSpPr txBox="1"/>
          <p:nvPr/>
        </p:nvSpPr>
        <p:spPr>
          <a:xfrm>
            <a:off x="272945" y="3704727"/>
            <a:ext cx="7797404" cy="1754326"/>
          </a:xfrm>
          <a:prstGeom prst="rect">
            <a:avLst/>
          </a:prstGeom>
          <a:noFill/>
        </p:spPr>
        <p:txBody>
          <a:bodyPr wrap="square">
            <a:spAutoFit/>
          </a:bodyPr>
          <a:lstStyle/>
          <a:p>
            <a:r>
              <a:rPr lang="ja-JP" altLang="en-US" dirty="0">
                <a:latin typeface="メイリオ" panose="020B0604030504040204" pitchFamily="50" charset="-128"/>
                <a:ea typeface="メイリオ" panose="020B0604030504040204" pitchFamily="50" charset="-128"/>
              </a:rPr>
              <a:t>福祉の職場見学体験ツアー実施概要（岡山県福祉人材センター事業）</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・お仕事体験を通して、福祉を知る・興味を持つきっかけづくりを</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第一の目的とする。</a:t>
            </a:r>
          </a:p>
          <a:p>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R5</a:t>
            </a:r>
            <a:r>
              <a:rPr lang="ja-JP" altLang="en-US" dirty="0">
                <a:latin typeface="メイリオ" panose="020B0604030504040204" pitchFamily="50" charset="-128"/>
                <a:ea typeface="メイリオ" panose="020B0604030504040204" pitchFamily="50" charset="-128"/>
              </a:rPr>
              <a:t>よりイベント総称を「フクシラボおかやま」に変更</a:t>
            </a:r>
          </a:p>
          <a:p>
            <a:r>
              <a:rPr lang="ja-JP" altLang="en-US" dirty="0">
                <a:latin typeface="メイリオ" panose="020B0604030504040204" pitchFamily="50" charset="-128"/>
                <a:ea typeface="メイリオ" panose="020B0604030504040204" pitchFamily="50" charset="-128"/>
              </a:rPr>
              <a:t>　①「キッザワーカー（小学生）」と②「キッザレポーター（中学生）」　として小学生と中学生で対象を分けて実施。</a:t>
            </a:r>
          </a:p>
        </p:txBody>
      </p:sp>
      <p:pic>
        <p:nvPicPr>
          <p:cNvPr id="18" name="図 17">
            <a:extLst>
              <a:ext uri="{FF2B5EF4-FFF2-40B4-BE49-F238E27FC236}">
                <a16:creationId xmlns:a16="http://schemas.microsoft.com/office/drawing/2014/main" id="{64E87CC7-F51D-46E9-AA35-B4C3D4D5D8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049" y="2112232"/>
            <a:ext cx="1863293" cy="2633535"/>
          </a:xfrm>
          <a:prstGeom prst="rect">
            <a:avLst/>
          </a:prstGeom>
          <a:ln w="12700">
            <a:solidFill>
              <a:schemeClr val="tx1"/>
            </a:solidFill>
          </a:ln>
        </p:spPr>
      </p:pic>
      <p:sp>
        <p:nvSpPr>
          <p:cNvPr id="19" name="テキスト ボックス 18">
            <a:extLst>
              <a:ext uri="{FF2B5EF4-FFF2-40B4-BE49-F238E27FC236}">
                <a16:creationId xmlns:a16="http://schemas.microsoft.com/office/drawing/2014/main" id="{1026017F-475F-453C-B646-CF76037BD918}"/>
              </a:ext>
            </a:extLst>
          </p:cNvPr>
          <p:cNvSpPr txBox="1"/>
          <p:nvPr/>
        </p:nvSpPr>
        <p:spPr>
          <a:xfrm>
            <a:off x="160812" y="5513208"/>
            <a:ext cx="6470756" cy="1323439"/>
          </a:xfrm>
          <a:prstGeom prst="rect">
            <a:avLst/>
          </a:prstGeom>
          <a:noFill/>
          <a:ln>
            <a:solidFill>
              <a:schemeClr val="tx2"/>
            </a:solidFill>
          </a:ln>
        </p:spPr>
        <p:txBody>
          <a:bodyPr wrap="square">
            <a:spAutoFit/>
          </a:bodyPr>
          <a:lstStyle/>
          <a:p>
            <a:r>
              <a:rPr lang="ja-JP" altLang="en-US" sz="1600" dirty="0">
                <a:latin typeface="メイリオ" panose="020B0604030504040204" pitchFamily="50" charset="-128"/>
                <a:ea typeface="メイリオ" panose="020B0604030504040204" pitchFamily="50" charset="-128"/>
              </a:rPr>
              <a:t>①「キッザワーカー（小学生対象）」＊定員</a:t>
            </a:r>
            <a:r>
              <a:rPr lang="en-US" altLang="ja-JP" sz="1600" dirty="0">
                <a:latin typeface="メイリオ" panose="020B0604030504040204" pitchFamily="50" charset="-128"/>
                <a:ea typeface="メイリオ" panose="020B0604030504040204" pitchFamily="50" charset="-128"/>
              </a:rPr>
              <a:t>40</a:t>
            </a:r>
            <a:r>
              <a:rPr lang="ja-JP" altLang="en-US" sz="1600" dirty="0">
                <a:latin typeface="メイリオ" panose="020B0604030504040204" pitchFamily="50" charset="-128"/>
                <a:ea typeface="メイリオ" panose="020B0604030504040204" pitchFamily="50" charset="-128"/>
              </a:rPr>
              <a:t>名</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日程：</a:t>
            </a:r>
            <a:r>
              <a:rPr lang="en-US" altLang="ja-JP" sz="1600" dirty="0">
                <a:latin typeface="メイリオ" panose="020B0604030504040204" pitchFamily="50" charset="-128"/>
                <a:ea typeface="メイリオ" panose="020B0604030504040204" pitchFamily="50" charset="-128"/>
              </a:rPr>
              <a:t>8</a:t>
            </a:r>
            <a:r>
              <a:rPr lang="ja-JP" altLang="en-US" sz="1600" dirty="0">
                <a:latin typeface="メイリオ" panose="020B0604030504040204" pitchFamily="50" charset="-128"/>
                <a:ea typeface="メイリオ" panose="020B0604030504040204" pitchFamily="50" charset="-128"/>
              </a:rPr>
              <a:t>月</a:t>
            </a:r>
            <a:r>
              <a:rPr lang="en-US" altLang="ja-JP" sz="1600" dirty="0">
                <a:latin typeface="メイリオ" panose="020B0604030504040204" pitchFamily="50" charset="-128"/>
                <a:ea typeface="メイリオ" panose="020B0604030504040204" pitchFamily="50" charset="-128"/>
              </a:rPr>
              <a:t>6</a:t>
            </a:r>
            <a:r>
              <a:rPr lang="ja-JP" altLang="en-US" sz="1600" dirty="0">
                <a:latin typeface="メイリオ" panose="020B0604030504040204" pitchFamily="50" charset="-128"/>
                <a:ea typeface="メイリオ" panose="020B0604030504040204" pitchFamily="50" charset="-128"/>
              </a:rPr>
              <a:t>日 岡山コンベンションセンターにて、福祉のお仕事体験</a:t>
            </a:r>
          </a:p>
          <a:p>
            <a:r>
              <a:rPr lang="ja-JP" altLang="en-US" sz="1600" dirty="0">
                <a:latin typeface="メイリオ" panose="020B0604030504040204" pitchFamily="50" charset="-128"/>
                <a:ea typeface="メイリオ" panose="020B0604030504040204" pitchFamily="50" charset="-128"/>
              </a:rPr>
              <a:t>内容：介護、看護、栄養、保育の</a:t>
            </a:r>
            <a:r>
              <a:rPr lang="en-US" altLang="ja-JP" sz="1600" dirty="0">
                <a:latin typeface="メイリオ" panose="020B0604030504040204" pitchFamily="50" charset="-128"/>
                <a:ea typeface="メイリオ" panose="020B0604030504040204" pitchFamily="50" charset="-128"/>
              </a:rPr>
              <a:t>4</a:t>
            </a:r>
            <a:r>
              <a:rPr lang="ja-JP" altLang="en-US" sz="1600" dirty="0">
                <a:latin typeface="メイリオ" panose="020B0604030504040204" pitchFamily="50" charset="-128"/>
                <a:ea typeface="メイリオ" panose="020B0604030504040204" pitchFamily="50" charset="-128"/>
              </a:rPr>
              <a:t>職種を部屋を分けて順番に体験</a:t>
            </a:r>
          </a:p>
          <a:p>
            <a:r>
              <a:rPr lang="zh-CN" altLang="en-US" sz="1600" dirty="0">
                <a:latin typeface="メイリオ" panose="020B0604030504040204" pitchFamily="50" charset="-128"/>
                <a:ea typeface="メイリオ" panose="020B0604030504040204" pitchFamily="50" charset="-128"/>
              </a:rPr>
              <a:t>申込総数：</a:t>
            </a:r>
            <a:r>
              <a:rPr lang="en-US" altLang="zh-CN" sz="1600" dirty="0">
                <a:latin typeface="メイリオ" panose="020B0604030504040204" pitchFamily="50" charset="-128"/>
                <a:ea typeface="メイリオ" panose="020B0604030504040204" pitchFamily="50" charset="-128"/>
              </a:rPr>
              <a:t>249</a:t>
            </a:r>
            <a:r>
              <a:rPr lang="zh-CN" altLang="en-US" sz="1600" dirty="0">
                <a:latin typeface="メイリオ" panose="020B0604030504040204" pitchFamily="50" charset="-128"/>
                <a:ea typeface="メイリオ" panose="020B0604030504040204" pitchFamily="50" charset="-128"/>
              </a:rPr>
              <a:t>件、</a:t>
            </a:r>
            <a:r>
              <a:rPr lang="en-US" altLang="zh-CN" sz="1600" dirty="0">
                <a:latin typeface="メイリオ" panose="020B0604030504040204" pitchFamily="50" charset="-128"/>
                <a:ea typeface="メイリオ" panose="020B0604030504040204" pitchFamily="50" charset="-128"/>
              </a:rPr>
              <a:t>338</a:t>
            </a:r>
            <a:r>
              <a:rPr lang="zh-CN" altLang="en-US" sz="1600" dirty="0">
                <a:latin typeface="メイリオ" panose="020B0604030504040204" pitchFamily="50" charset="-128"/>
                <a:ea typeface="メイリオ" panose="020B0604030504040204" pitchFamily="50" charset="-128"/>
              </a:rPr>
              <a:t>名</a:t>
            </a:r>
            <a:r>
              <a:rPr lang="ja-JP" altLang="en-US" sz="1600" dirty="0">
                <a:latin typeface="メイリオ" panose="020B0604030504040204" pitchFamily="50" charset="-128"/>
                <a:ea typeface="メイリオ" panose="020B0604030504040204" pitchFamily="50" charset="-128"/>
              </a:rPr>
              <a:t>（小学生低学年の申し込みが多い傾向）</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参加者：</a:t>
            </a:r>
            <a:r>
              <a:rPr lang="en-US" altLang="ja-JP" sz="1600" dirty="0">
                <a:latin typeface="メイリオ" panose="020B0604030504040204" pitchFamily="50" charset="-128"/>
                <a:ea typeface="メイリオ" panose="020B0604030504040204" pitchFamily="50" charset="-128"/>
              </a:rPr>
              <a:t>34</a:t>
            </a:r>
            <a:r>
              <a:rPr lang="ja-JP" altLang="en-US" sz="1600" dirty="0">
                <a:latin typeface="メイリオ" panose="020B0604030504040204" pitchFamily="50" charset="-128"/>
                <a:ea typeface="メイリオ" panose="020B0604030504040204" pitchFamily="50" charset="-128"/>
              </a:rPr>
              <a:t>名（保護者</a:t>
            </a:r>
            <a:r>
              <a:rPr lang="en-US" altLang="ja-JP" sz="1600" dirty="0">
                <a:latin typeface="メイリオ" panose="020B0604030504040204" pitchFamily="50" charset="-128"/>
                <a:ea typeface="メイリオ" panose="020B0604030504040204" pitchFamily="50" charset="-128"/>
              </a:rPr>
              <a:t>26</a:t>
            </a:r>
            <a:r>
              <a:rPr lang="ja-JP" altLang="en-US" sz="1600" dirty="0">
                <a:latin typeface="メイリオ" panose="020B0604030504040204" pitchFamily="50" charset="-128"/>
                <a:ea typeface="メイリオ" panose="020B0604030504040204" pitchFamily="50" charset="-128"/>
              </a:rPr>
              <a:t>名）　</a:t>
            </a:r>
          </a:p>
        </p:txBody>
      </p:sp>
      <p:sp>
        <p:nvSpPr>
          <p:cNvPr id="20" name="テキスト ボックス 19">
            <a:extLst>
              <a:ext uri="{FF2B5EF4-FFF2-40B4-BE49-F238E27FC236}">
                <a16:creationId xmlns:a16="http://schemas.microsoft.com/office/drawing/2014/main" id="{E0290037-BEE6-4A98-85BD-9605DACD03DC}"/>
              </a:ext>
            </a:extLst>
          </p:cNvPr>
          <p:cNvSpPr txBox="1"/>
          <p:nvPr/>
        </p:nvSpPr>
        <p:spPr>
          <a:xfrm>
            <a:off x="6815137" y="5451652"/>
            <a:ext cx="5376863" cy="1384995"/>
          </a:xfrm>
          <a:prstGeom prst="rect">
            <a:avLst/>
          </a:prstGeom>
          <a:noFill/>
          <a:ln>
            <a:solidFill>
              <a:schemeClr val="tx2"/>
            </a:solidFill>
          </a:ln>
        </p:spPr>
        <p:txBody>
          <a:bodyPr wrap="square">
            <a:spAutoFit/>
          </a:bodyPr>
          <a:lstStyle/>
          <a:p>
            <a:r>
              <a:rPr lang="ja-JP" altLang="en-US" sz="1400" dirty="0">
                <a:latin typeface="メイリオ" panose="020B0604030504040204" pitchFamily="50" charset="-128"/>
                <a:ea typeface="メイリオ" panose="020B0604030504040204" pitchFamily="50" charset="-128"/>
              </a:rPr>
              <a:t>②「キッザレポーター（中学生対象）</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日程：</a:t>
            </a:r>
            <a:r>
              <a:rPr lang="en-US" altLang="ja-JP" sz="1400" dirty="0">
                <a:latin typeface="メイリオ" panose="020B0604030504040204" pitchFamily="50" charset="-128"/>
                <a:ea typeface="メイリオ" panose="020B0604030504040204" pitchFamily="50" charset="-128"/>
              </a:rPr>
              <a:t>8</a:t>
            </a:r>
            <a:r>
              <a:rPr lang="ja-JP" altLang="en-US" sz="1400" dirty="0">
                <a:latin typeface="メイリオ" panose="020B0604030504040204" pitchFamily="50" charset="-128"/>
                <a:ea typeface="メイリオ" panose="020B0604030504040204" pitchFamily="50" charset="-128"/>
              </a:rPr>
              <a:t>月</a:t>
            </a:r>
            <a:r>
              <a:rPr lang="en-US" altLang="ja-JP" sz="1400" dirty="0">
                <a:latin typeface="メイリオ" panose="020B0604030504040204" pitchFamily="50" charset="-128"/>
                <a:ea typeface="メイリオ" panose="020B0604030504040204" pitchFamily="50" charset="-128"/>
              </a:rPr>
              <a:t>10</a:t>
            </a:r>
            <a:r>
              <a:rPr lang="ja-JP" altLang="en-US" sz="1400" dirty="0">
                <a:latin typeface="メイリオ" panose="020B0604030504040204" pitchFamily="50" charset="-128"/>
                <a:ea typeface="メイリオ" panose="020B0604030504040204" pitchFamily="50" charset="-128"/>
              </a:rPr>
              <a:t>日、</a:t>
            </a:r>
            <a:r>
              <a:rPr lang="en-US" altLang="ja-JP" sz="1400" dirty="0">
                <a:latin typeface="メイリオ" panose="020B0604030504040204" pitchFamily="50" charset="-128"/>
                <a:ea typeface="メイリオ" panose="020B0604030504040204" pitchFamily="50" charset="-128"/>
              </a:rPr>
              <a:t>16</a:t>
            </a:r>
            <a:r>
              <a:rPr lang="ja-JP" altLang="en-US" sz="1400" dirty="0">
                <a:latin typeface="メイリオ" panose="020B0604030504040204" pitchFamily="50" charset="-128"/>
                <a:ea typeface="メイリオ" panose="020B0604030504040204" pitchFamily="50" charset="-128"/>
              </a:rPr>
              <a:t>日　職場体験バスツアー（２日程）</a:t>
            </a:r>
          </a:p>
          <a:p>
            <a:r>
              <a:rPr lang="ja-JP" altLang="en-US" sz="1400" dirty="0">
                <a:latin typeface="メイリオ" panose="020B0604030504040204" pitchFamily="50" charset="-128"/>
                <a:ea typeface="メイリオ" panose="020B0604030504040204" pitchFamily="50" charset="-128"/>
              </a:rPr>
              <a:t>内容：施設見学、介護等体験、グループワーク振り返り</a:t>
            </a:r>
          </a:p>
          <a:p>
            <a:r>
              <a:rPr lang="ja-JP" altLang="en-US" sz="1400" dirty="0">
                <a:latin typeface="メイリオ" panose="020B0604030504040204" pitchFamily="50" charset="-128"/>
                <a:ea typeface="メイリオ" panose="020B0604030504040204" pitchFamily="50" charset="-128"/>
              </a:rPr>
              <a:t>訪問先：</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岡山</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（社）旭川荘、</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倉敷）（社）王慈福祉会</a:t>
            </a:r>
          </a:p>
          <a:p>
            <a:r>
              <a:rPr lang="ja-JP" altLang="en-US" sz="1400" dirty="0">
                <a:latin typeface="メイリオ" panose="020B0604030504040204" pitchFamily="50" charset="-128"/>
                <a:ea typeface="メイリオ" panose="020B0604030504040204" pitchFamily="50" charset="-128"/>
              </a:rPr>
              <a:t>参加者：</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岡山</a:t>
            </a:r>
            <a:r>
              <a:rPr lang="en-US" altLang="ja-JP" sz="1400" dirty="0">
                <a:latin typeface="メイリオ" panose="020B0604030504040204" pitchFamily="50" charset="-128"/>
                <a:ea typeface="メイリオ" panose="020B0604030504040204" pitchFamily="50" charset="-128"/>
              </a:rPr>
              <a:t>〕10</a:t>
            </a:r>
            <a:r>
              <a:rPr lang="ja-JP" altLang="en-US" sz="1400" dirty="0">
                <a:latin typeface="メイリオ" panose="020B0604030504040204" pitchFamily="50" charset="-128"/>
                <a:ea typeface="メイリオ" panose="020B0604030504040204" pitchFamily="50" charset="-128"/>
              </a:rPr>
              <a:t>名（保護者</a:t>
            </a:r>
            <a:r>
              <a:rPr lang="en-US" altLang="ja-JP" sz="1400" dirty="0">
                <a:latin typeface="メイリオ" panose="020B0604030504040204" pitchFamily="50" charset="-128"/>
                <a:ea typeface="メイリオ" panose="020B0604030504040204" pitchFamily="50" charset="-128"/>
              </a:rPr>
              <a:t>5</a:t>
            </a:r>
            <a:r>
              <a:rPr lang="ja-JP" altLang="en-US" sz="1400" dirty="0">
                <a:latin typeface="メイリオ" panose="020B0604030504040204" pitchFamily="50" charset="-128"/>
                <a:ea typeface="メイリオ" panose="020B0604030504040204" pitchFamily="50" charset="-128"/>
              </a:rPr>
              <a:t>名）</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倉敷</a:t>
            </a:r>
            <a:r>
              <a:rPr lang="en-US" altLang="ja-JP" sz="1400" dirty="0">
                <a:latin typeface="メイリオ" panose="020B0604030504040204" pitchFamily="50" charset="-128"/>
                <a:ea typeface="メイリオ" panose="020B0604030504040204" pitchFamily="50" charset="-128"/>
              </a:rPr>
              <a:t>〕8</a:t>
            </a:r>
            <a:r>
              <a:rPr lang="ja-JP" altLang="en-US" sz="1400" dirty="0">
                <a:latin typeface="メイリオ" panose="020B0604030504040204" pitchFamily="50" charset="-128"/>
                <a:ea typeface="メイリオ" panose="020B0604030504040204" pitchFamily="50" charset="-128"/>
              </a:rPr>
              <a:t>名（保護者</a:t>
            </a:r>
            <a:r>
              <a:rPr lang="en-US" altLang="ja-JP" sz="1400" dirty="0">
                <a:latin typeface="メイリオ" panose="020B0604030504040204" pitchFamily="50" charset="-128"/>
                <a:ea typeface="メイリオ" panose="020B0604030504040204" pitchFamily="50" charset="-128"/>
              </a:rPr>
              <a:t>2</a:t>
            </a:r>
            <a:r>
              <a:rPr lang="ja-JP" altLang="en-US" sz="1400" dirty="0">
                <a:latin typeface="メイリオ" panose="020B0604030504040204" pitchFamily="50" charset="-128"/>
                <a:ea typeface="メイリオ" panose="020B0604030504040204" pitchFamily="50" charset="-128"/>
              </a:rPr>
              <a:t>名）</a:t>
            </a:r>
          </a:p>
          <a:p>
            <a:r>
              <a:rPr lang="ja-JP" altLang="en-US" sz="1400" dirty="0">
                <a:latin typeface="メイリオ" panose="020B0604030504040204" pitchFamily="50" charset="-128"/>
                <a:ea typeface="メイリオ" panose="020B0604030504040204" pitchFamily="50" charset="-128"/>
              </a:rPr>
              <a:t>協力：養成校学生（</a:t>
            </a:r>
            <a:r>
              <a:rPr lang="en-US" altLang="ja-JP" sz="1400" dirty="0">
                <a:latin typeface="メイリオ" panose="020B0604030504040204" pitchFamily="50" charset="-128"/>
                <a:ea typeface="メイリオ" panose="020B0604030504040204" pitchFamily="50" charset="-128"/>
              </a:rPr>
              <a:t>4</a:t>
            </a:r>
            <a:r>
              <a:rPr lang="ja-JP" altLang="en-US" sz="1400" dirty="0">
                <a:latin typeface="メイリオ" panose="020B0604030504040204" pitchFamily="50" charset="-128"/>
                <a:ea typeface="メイリオ" panose="020B0604030504040204" pitchFamily="50" charset="-128"/>
              </a:rPr>
              <a:t>名）</a:t>
            </a:r>
          </a:p>
        </p:txBody>
      </p:sp>
      <p:pic>
        <p:nvPicPr>
          <p:cNvPr id="23" name="図 22">
            <a:extLst>
              <a:ext uri="{FF2B5EF4-FFF2-40B4-BE49-F238E27FC236}">
                <a16:creationId xmlns:a16="http://schemas.microsoft.com/office/drawing/2014/main" id="{393F4359-56F4-4A6B-AF4C-FBC81DCF22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0049" y="1986737"/>
            <a:ext cx="2039006" cy="2881883"/>
          </a:xfrm>
          <a:prstGeom prst="rect">
            <a:avLst/>
          </a:prstGeom>
        </p:spPr>
      </p:pic>
      <p:pic>
        <p:nvPicPr>
          <p:cNvPr id="24" name="図 23">
            <a:extLst>
              <a:ext uri="{FF2B5EF4-FFF2-40B4-BE49-F238E27FC236}">
                <a16:creationId xmlns:a16="http://schemas.microsoft.com/office/drawing/2014/main" id="{D14B7979-6A48-4E76-8AC7-0DBC30312F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4891" y="75356"/>
            <a:ext cx="763156" cy="767739"/>
          </a:xfrm>
          <a:prstGeom prst="rect">
            <a:avLst/>
          </a:prstGeom>
        </p:spPr>
      </p:pic>
      <p:pic>
        <p:nvPicPr>
          <p:cNvPr id="13" name="図 12">
            <a:extLst>
              <a:ext uri="{FF2B5EF4-FFF2-40B4-BE49-F238E27FC236}">
                <a16:creationId xmlns:a16="http://schemas.microsoft.com/office/drawing/2014/main" id="{6AC13501-38FF-4097-999A-CAEC7170BD87}"/>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965536" y="594873"/>
            <a:ext cx="1193079" cy="954107"/>
          </a:xfrm>
          <a:prstGeom prst="rect">
            <a:avLst/>
          </a:prstGeom>
        </p:spPr>
      </p:pic>
    </p:spTree>
    <p:extLst>
      <p:ext uri="{BB962C8B-B14F-4D97-AF65-F5344CB8AC3E}">
        <p14:creationId xmlns:p14="http://schemas.microsoft.com/office/powerpoint/2010/main" val="3333293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160812" y="547117"/>
            <a:ext cx="11265685" cy="6460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800"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9EF6FFA8-C75B-4195-9D62-17CB065512FA}"/>
              </a:ext>
            </a:extLst>
          </p:cNvPr>
          <p:cNvSpPr txBox="1"/>
          <p:nvPr/>
        </p:nvSpPr>
        <p:spPr>
          <a:xfrm>
            <a:off x="160812" y="85452"/>
            <a:ext cx="10997803" cy="461665"/>
          </a:xfrm>
          <a:prstGeom prst="rect">
            <a:avLst/>
          </a:prstGeom>
          <a:noFill/>
        </p:spPr>
        <p:txBody>
          <a:bodyPr wrap="square">
            <a:spAutoFit/>
          </a:bodyPr>
          <a:lstStyle/>
          <a:p>
            <a:r>
              <a:rPr lang="ja-JP" altLang="en-US" sz="2400" b="1" dirty="0">
                <a:latin typeface="メイリオ" panose="020B0604030504040204" pitchFamily="50" charset="-128"/>
                <a:ea typeface="メイリオ" panose="020B0604030504040204" pitchFamily="50" charset="-128"/>
              </a:rPr>
              <a:t>すまいる宣言法人広報部「</a:t>
            </a:r>
            <a:r>
              <a:rPr lang="en-US" altLang="ja-JP" sz="2400" b="1" dirty="0">
                <a:latin typeface="メイリオ" panose="020B0604030504040204" pitchFamily="50" charset="-128"/>
                <a:ea typeface="メイリオ" panose="020B0604030504040204" pitchFamily="50" charset="-128"/>
              </a:rPr>
              <a:t>team smile</a:t>
            </a:r>
            <a:r>
              <a:rPr lang="ja-JP" altLang="en-US" sz="2400" b="1" dirty="0">
                <a:latin typeface="メイリオ" panose="020B0604030504040204" pitchFamily="50" charset="-128"/>
                <a:ea typeface="メイリオ" panose="020B0604030504040204" pitchFamily="50" charset="-128"/>
              </a:rPr>
              <a:t>（チームすまいる）」活動内容</a:t>
            </a:r>
          </a:p>
        </p:txBody>
      </p:sp>
      <p:sp>
        <p:nvSpPr>
          <p:cNvPr id="12" name="テキスト ボックス 11">
            <a:extLst>
              <a:ext uri="{FF2B5EF4-FFF2-40B4-BE49-F238E27FC236}">
                <a16:creationId xmlns:a16="http://schemas.microsoft.com/office/drawing/2014/main" id="{13BD9340-0530-45EB-8FCB-5BB42F0F7142}"/>
              </a:ext>
            </a:extLst>
          </p:cNvPr>
          <p:cNvSpPr txBox="1"/>
          <p:nvPr/>
        </p:nvSpPr>
        <p:spPr>
          <a:xfrm>
            <a:off x="160812" y="646562"/>
            <a:ext cx="10614130" cy="830997"/>
          </a:xfrm>
          <a:prstGeom prst="rect">
            <a:avLst/>
          </a:prstGeom>
          <a:noFill/>
        </p:spPr>
        <p:txBody>
          <a:bodyPr wrap="square">
            <a:spAutoFit/>
          </a:bodyPr>
          <a:lstStyle/>
          <a:p>
            <a:r>
              <a:rPr lang="ja-JP" altLang="en-US" sz="2400" dirty="0">
                <a:latin typeface="メイリオ" panose="020B0604030504040204" pitchFamily="50" charset="-128"/>
                <a:ea typeface="メイリオ" panose="020B0604030504040204" pitchFamily="50" charset="-128"/>
              </a:rPr>
              <a:t>③小中学生向けの体験ツアー「フクシラボおかやま」等</a:t>
            </a:r>
          </a:p>
          <a:p>
            <a:r>
              <a:rPr lang="ja-JP" altLang="en-US" sz="2400" dirty="0">
                <a:latin typeface="メイリオ" panose="020B0604030504040204" pitchFamily="50" charset="-128"/>
                <a:ea typeface="メイリオ" panose="020B0604030504040204" pitchFamily="50" charset="-128"/>
              </a:rPr>
              <a:t>  　様々なプログラムにおいて介護職の魅力を紹介</a:t>
            </a:r>
          </a:p>
        </p:txBody>
      </p:sp>
      <p:sp>
        <p:nvSpPr>
          <p:cNvPr id="16" name="テキスト ボックス 15">
            <a:extLst>
              <a:ext uri="{FF2B5EF4-FFF2-40B4-BE49-F238E27FC236}">
                <a16:creationId xmlns:a16="http://schemas.microsoft.com/office/drawing/2014/main" id="{D601AEBB-C03C-423F-9F03-D56054805072}"/>
              </a:ext>
            </a:extLst>
          </p:cNvPr>
          <p:cNvSpPr txBox="1"/>
          <p:nvPr/>
        </p:nvSpPr>
        <p:spPr>
          <a:xfrm>
            <a:off x="357856" y="1662028"/>
            <a:ext cx="4599092" cy="400110"/>
          </a:xfrm>
          <a:prstGeom prst="rect">
            <a:avLst/>
          </a:prstGeom>
          <a:noFill/>
        </p:spPr>
        <p:txBody>
          <a:bodyPr wrap="square">
            <a:spAutoFit/>
          </a:bodyPr>
          <a:lstStyle/>
          <a:p>
            <a:r>
              <a:rPr lang="en-US" altLang="ja-JP" sz="2000" b="1" dirty="0">
                <a:latin typeface="メイリオ" panose="020B0604030504040204" pitchFamily="50" charset="-128"/>
                <a:ea typeface="メイリオ" panose="020B0604030504040204" pitchFamily="50" charset="-128"/>
              </a:rPr>
              <a:t>Team smile</a:t>
            </a:r>
            <a:r>
              <a:rPr lang="ja-JP" altLang="en-US" sz="2000" b="1" dirty="0">
                <a:latin typeface="メイリオ" panose="020B0604030504040204" pitchFamily="50" charset="-128"/>
                <a:ea typeface="メイリオ" panose="020B0604030504040204" pitchFamily="50" charset="-128"/>
              </a:rPr>
              <a:t>運営サポート等</a:t>
            </a:r>
          </a:p>
        </p:txBody>
      </p:sp>
      <p:pic>
        <p:nvPicPr>
          <p:cNvPr id="11" name="図 10">
            <a:extLst>
              <a:ext uri="{FF2B5EF4-FFF2-40B4-BE49-F238E27FC236}">
                <a16:creationId xmlns:a16="http://schemas.microsoft.com/office/drawing/2014/main" id="{DB8B9FD5-FBAE-4F39-88C7-ACD8DB6AB8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15830" y="102383"/>
            <a:ext cx="763156" cy="767739"/>
          </a:xfrm>
          <a:prstGeom prst="rect">
            <a:avLst/>
          </a:prstGeom>
        </p:spPr>
      </p:pic>
      <p:sp>
        <p:nvSpPr>
          <p:cNvPr id="13" name="コンテンツ プレースホルダー 2">
            <a:extLst>
              <a:ext uri="{FF2B5EF4-FFF2-40B4-BE49-F238E27FC236}">
                <a16:creationId xmlns:a16="http://schemas.microsoft.com/office/drawing/2014/main" id="{EBB13E4C-A19B-455C-95E7-A60876961B00}"/>
              </a:ext>
            </a:extLst>
          </p:cNvPr>
          <p:cNvSpPr>
            <a:spLocks noGrp="1"/>
          </p:cNvSpPr>
          <p:nvPr>
            <p:ph idx="1"/>
          </p:nvPr>
        </p:nvSpPr>
        <p:spPr>
          <a:xfrm>
            <a:off x="7167728" y="3775265"/>
            <a:ext cx="4920016" cy="2777408"/>
          </a:xfrm>
          <a:ln>
            <a:solidFill>
              <a:schemeClr val="tx2"/>
            </a:solidFill>
          </a:ln>
        </p:spPr>
        <p:txBody>
          <a:bodyPr>
            <a:normAutofit/>
          </a:bodyPr>
          <a:lstStyle/>
          <a:p>
            <a:pPr marL="0" indent="0">
              <a:spcAft>
                <a:spcPts val="1200"/>
              </a:spcAft>
              <a:buNone/>
              <a:defRPr/>
            </a:pPr>
            <a:r>
              <a:rPr lang="ja-JP" altLang="en-US" sz="2000" b="1" dirty="0">
                <a:latin typeface="メイリオ" panose="020B0604030504040204" pitchFamily="50" charset="-128"/>
                <a:ea typeface="メイリオ" panose="020B0604030504040204" pitchFamily="50" charset="-128"/>
              </a:rPr>
              <a:t>アンケート結果</a:t>
            </a:r>
            <a:r>
              <a:rPr kumimoji="1" lang="ja-JP" altLang="en-US" sz="20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（令和５年度）</a:t>
            </a:r>
            <a:br>
              <a:rPr kumimoji="1" lang="en-US" altLang="ja-JP" sz="20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br>
            <a:r>
              <a:rPr lang="en-US" altLang="ja-JP" sz="2000" b="1" dirty="0">
                <a:solidFill>
                  <a:srgbClr val="FF0000"/>
                </a:solidFill>
                <a:latin typeface="メイリオ" panose="020B0604030504040204" pitchFamily="50" charset="-128"/>
                <a:ea typeface="メイリオ" panose="020B0604030504040204" pitchFamily="50" charset="-128"/>
              </a:rPr>
              <a:t>88</a:t>
            </a:r>
            <a:r>
              <a:rPr lang="ja-JP" altLang="en-US" sz="2000" b="1" dirty="0">
                <a:solidFill>
                  <a:prstClr val="black"/>
                </a:solidFill>
                <a:latin typeface="メイリオ" panose="020B0604030504040204" pitchFamily="50" charset="-128"/>
                <a:ea typeface="メイリオ" panose="020B0604030504040204" pitchFamily="50" charset="-128"/>
              </a:rPr>
              <a:t>％の参加者（子ども）が、</a:t>
            </a:r>
            <a:br>
              <a:rPr lang="en-US" altLang="ja-JP" sz="2000" b="1" dirty="0">
                <a:solidFill>
                  <a:prstClr val="black"/>
                </a:solidFill>
                <a:latin typeface="メイリオ" panose="020B0604030504040204" pitchFamily="50" charset="-128"/>
                <a:ea typeface="メイリオ" panose="020B0604030504040204" pitchFamily="50" charset="-128"/>
              </a:rPr>
            </a:br>
            <a:r>
              <a:rPr lang="ja-JP" altLang="en-US" sz="2000" b="1" dirty="0">
                <a:solidFill>
                  <a:prstClr val="black"/>
                </a:solidFill>
                <a:latin typeface="メイリオ" panose="020B0604030504040204" pitchFamily="50" charset="-128"/>
                <a:ea typeface="メイリオ" panose="020B0604030504040204" pitchFamily="50" charset="-128"/>
              </a:rPr>
              <a:t>「参加して良かった」と回答　</a:t>
            </a:r>
            <a:endParaRPr lang="en-US" altLang="ja-JP" sz="2000" b="1"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2000" b="1" dirty="0">
                <a:solidFill>
                  <a:prstClr val="black"/>
                </a:solidFill>
                <a:latin typeface="メイリオ" panose="020B0604030504040204" pitchFamily="50" charset="-128"/>
                <a:ea typeface="メイリオ" panose="020B0604030504040204" pitchFamily="50" charset="-128"/>
              </a:rPr>
              <a:t>●保護者の方からのご意見</a:t>
            </a:r>
            <a:endParaRPr lang="en-US" altLang="ja-JP" sz="2000" b="1"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2000" dirty="0">
                <a:solidFill>
                  <a:prstClr val="black"/>
                </a:solidFill>
                <a:latin typeface="メイリオ" panose="020B0604030504040204" pitchFamily="50" charset="-128"/>
                <a:ea typeface="メイリオ" panose="020B0604030504040204" pitchFamily="50" charset="-128"/>
              </a:rPr>
              <a:t>・少人数グループでの実施が良かった。</a:t>
            </a:r>
            <a:endParaRPr lang="en-US" altLang="ja-JP" sz="2000"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2000" dirty="0">
                <a:solidFill>
                  <a:prstClr val="black"/>
                </a:solidFill>
                <a:latin typeface="メイリオ" panose="020B0604030504040204" pitchFamily="50" charset="-128"/>
                <a:ea typeface="メイリオ" panose="020B0604030504040204" pitchFamily="50" charset="-128"/>
              </a:rPr>
              <a:t>・いろいろな職種に触れられて良かった。</a:t>
            </a:r>
            <a:endParaRPr lang="en-US" altLang="ja-JP" sz="2000"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2000" dirty="0">
                <a:solidFill>
                  <a:prstClr val="black"/>
                </a:solidFill>
                <a:latin typeface="メイリオ" panose="020B0604030504040204" pitchFamily="50" charset="-128"/>
                <a:ea typeface="メイリオ" panose="020B0604030504040204" pitchFamily="50" charset="-128"/>
              </a:rPr>
              <a:t>・駐車場があれば良かった。</a:t>
            </a:r>
            <a:endParaRPr lang="en-US" altLang="ja-JP" sz="2000" dirty="0">
              <a:solidFill>
                <a:prstClr val="black"/>
              </a:solidFill>
              <a:latin typeface="メイリオ" panose="020B0604030504040204" pitchFamily="50" charset="-128"/>
              <a:ea typeface="メイリオ" panose="020B0604030504040204" pitchFamily="50" charset="-128"/>
            </a:endParaRPr>
          </a:p>
        </p:txBody>
      </p:sp>
      <p:pic>
        <p:nvPicPr>
          <p:cNvPr id="14" name="図 13">
            <a:extLst>
              <a:ext uri="{FF2B5EF4-FFF2-40B4-BE49-F238E27FC236}">
                <a16:creationId xmlns:a16="http://schemas.microsoft.com/office/drawing/2014/main" id="{E52AB8E1-C3AF-4BD0-86CD-C192B0E1D155}"/>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637219" y="585927"/>
            <a:ext cx="1193079" cy="954107"/>
          </a:xfrm>
          <a:prstGeom prst="rect">
            <a:avLst/>
          </a:prstGeom>
        </p:spPr>
      </p:pic>
      <p:pic>
        <p:nvPicPr>
          <p:cNvPr id="22" name="図 21">
            <a:extLst>
              <a:ext uri="{FF2B5EF4-FFF2-40B4-BE49-F238E27FC236}">
                <a16:creationId xmlns:a16="http://schemas.microsoft.com/office/drawing/2014/main" id="{912635D4-CC38-459D-A642-1FF7E47E390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856" y="2078270"/>
            <a:ext cx="3208445" cy="2007828"/>
          </a:xfrm>
          <a:prstGeom prst="rect">
            <a:avLst/>
          </a:prstGeom>
          <a:noFill/>
          <a:ln>
            <a:noFill/>
          </a:ln>
        </p:spPr>
      </p:pic>
      <p:pic>
        <p:nvPicPr>
          <p:cNvPr id="25" name="図 24">
            <a:extLst>
              <a:ext uri="{FF2B5EF4-FFF2-40B4-BE49-F238E27FC236}">
                <a16:creationId xmlns:a16="http://schemas.microsoft.com/office/drawing/2014/main" id="{CC38EC67-7A3D-4EF7-8A7B-E4FE5FABA52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8436" y="2053510"/>
            <a:ext cx="3093666" cy="2153285"/>
          </a:xfrm>
          <a:prstGeom prst="rect">
            <a:avLst/>
          </a:prstGeom>
          <a:noFill/>
          <a:ln>
            <a:noFill/>
          </a:ln>
        </p:spPr>
      </p:pic>
      <p:pic>
        <p:nvPicPr>
          <p:cNvPr id="26" name="図 25">
            <a:extLst>
              <a:ext uri="{FF2B5EF4-FFF2-40B4-BE49-F238E27FC236}">
                <a16:creationId xmlns:a16="http://schemas.microsoft.com/office/drawing/2014/main" id="{1B0DC6B6-5864-453F-AE49-4E7B291FC69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9265" y="4306240"/>
            <a:ext cx="3093666" cy="2114909"/>
          </a:xfrm>
          <a:prstGeom prst="rect">
            <a:avLst/>
          </a:prstGeom>
          <a:noFill/>
          <a:ln>
            <a:noFill/>
          </a:ln>
        </p:spPr>
      </p:pic>
      <p:pic>
        <p:nvPicPr>
          <p:cNvPr id="27" name="図 26">
            <a:extLst>
              <a:ext uri="{FF2B5EF4-FFF2-40B4-BE49-F238E27FC236}">
                <a16:creationId xmlns:a16="http://schemas.microsoft.com/office/drawing/2014/main" id="{B801B522-7DED-4E19-8B36-C1CBA6F71ED7}"/>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1313" y="4287191"/>
            <a:ext cx="3208445" cy="2133958"/>
          </a:xfrm>
          <a:prstGeom prst="rect">
            <a:avLst/>
          </a:prstGeom>
          <a:noFill/>
          <a:ln>
            <a:noFill/>
          </a:ln>
        </p:spPr>
      </p:pic>
      <p:sp>
        <p:nvSpPr>
          <p:cNvPr id="28" name="テキスト ボックス 27">
            <a:extLst>
              <a:ext uri="{FF2B5EF4-FFF2-40B4-BE49-F238E27FC236}">
                <a16:creationId xmlns:a16="http://schemas.microsoft.com/office/drawing/2014/main" id="{77213263-C025-4737-B924-B959501EF4FE}"/>
              </a:ext>
            </a:extLst>
          </p:cNvPr>
          <p:cNvSpPr txBox="1"/>
          <p:nvPr/>
        </p:nvSpPr>
        <p:spPr>
          <a:xfrm>
            <a:off x="7410615" y="2007534"/>
            <a:ext cx="4599092" cy="1200329"/>
          </a:xfrm>
          <a:prstGeom prst="rect">
            <a:avLst/>
          </a:prstGeom>
          <a:noFill/>
        </p:spPr>
        <p:txBody>
          <a:bodyPr wrap="square">
            <a:spAutoFit/>
          </a:bodyPr>
          <a:lstStyle/>
          <a:p>
            <a:r>
              <a:rPr lang="ja-JP" altLang="en-US" dirty="0">
                <a:latin typeface="メイリオ" panose="020B0604030504040204" pitchFamily="50" charset="-128"/>
                <a:ea typeface="メイリオ" panose="020B0604030504040204" pitchFamily="50" charset="-128"/>
              </a:rPr>
              <a:t>参加者がグループに分かれて、</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福祉のお仕事体験（介護福祉士、看護師、管理栄養士、保育士）を行いました。</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体験後には、引換券でお買い物</a:t>
            </a:r>
            <a:r>
              <a:rPr lang="ja-JP" altLang="en-US" sz="1100" dirty="0">
                <a:latin typeface="メイリオ" panose="020B0604030504040204" pitchFamily="50" charset="-128"/>
                <a:ea typeface="メイリオ" panose="020B0604030504040204" pitchFamily="50" charset="-128"/>
              </a:rPr>
              <a:t>（プレゼント）！</a:t>
            </a:r>
            <a:endParaRPr lang="en-US" altLang="ja-JP" dirty="0">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CD79378B-4B9D-4AE9-B7A1-C3AD63393D6D}"/>
              </a:ext>
            </a:extLst>
          </p:cNvPr>
          <p:cNvSpPr txBox="1"/>
          <p:nvPr/>
        </p:nvSpPr>
        <p:spPr>
          <a:xfrm>
            <a:off x="-14587" y="6442026"/>
            <a:ext cx="7425202" cy="461665"/>
          </a:xfrm>
          <a:prstGeom prst="rect">
            <a:avLst/>
          </a:prstGeom>
          <a:noFill/>
        </p:spPr>
        <p:txBody>
          <a:bodyPr wrap="square">
            <a:spAutoFit/>
          </a:bodyPr>
          <a:lstStyle/>
          <a:p>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職場体験運営協力</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経営協（社会福祉法人雪舟福祉会、社会福祉法人藤花会、社会福祉法人クムレ）</a:t>
            </a:r>
          </a:p>
          <a:p>
            <a:r>
              <a:rPr lang="ja-JP" altLang="en-US" sz="1200" dirty="0">
                <a:latin typeface="メイリオ" panose="020B0604030504040204" pitchFamily="50" charset="-128"/>
                <a:ea typeface="メイリオ" panose="020B0604030504040204" pitchFamily="50" charset="-128"/>
              </a:rPr>
              <a:t>　　　　　　　　　　社会福祉法人まこと会、セルプ</a:t>
            </a:r>
          </a:p>
        </p:txBody>
      </p:sp>
    </p:spTree>
    <p:extLst>
      <p:ext uri="{BB962C8B-B14F-4D97-AF65-F5344CB8AC3E}">
        <p14:creationId xmlns:p14="http://schemas.microsoft.com/office/powerpoint/2010/main" val="246821344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1443</TotalTime>
  <Words>4262</Words>
  <Application>Microsoft Office PowerPoint</Application>
  <PresentationFormat>ワイド画面</PresentationFormat>
  <Paragraphs>351</Paragraphs>
  <Slides>20</Slides>
  <Notes>2</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20</vt:i4>
      </vt:variant>
    </vt:vector>
  </HeadingPairs>
  <TitlesOfParts>
    <vt:vector size="25" baseType="lpstr">
      <vt:lpstr>メイリオ</vt:lpstr>
      <vt:lpstr>游ゴシック</vt:lpstr>
      <vt:lpstr>游ゴシック Light</vt:lpstr>
      <vt:lpstr>Arial</vt:lpstr>
      <vt:lpstr>Office テーマ</vt:lpstr>
      <vt:lpstr>岡山県福祉・介護人材確保対策推進協議会</vt:lpstr>
      <vt:lpstr>★R5新規★</vt:lpstr>
      <vt:lpstr>◇すまいる宣言法人広報部「team smile（チームすまいる）」結成式の開催  日時：令和5年5月21日（日）12:00～12:30 会場：岡山コンベンションセンター1階ロビー 内容：すまいる宣言法人広報部「team smile」メンバー紹介　 参加者：23名 </vt:lpstr>
      <vt:lpstr>PowerPoint プレゼンテーション</vt:lpstr>
      <vt:lpstr>PowerPoint プレゼンテーション</vt:lpstr>
      <vt:lpstr>②「KAiGO　PRiDE」連携による普及啓発</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taguchi</dc:creator>
  <cp:lastModifiedBy>taguchi</cp:lastModifiedBy>
  <cp:revision>108</cp:revision>
  <cp:lastPrinted>2023-04-10T11:21:53Z</cp:lastPrinted>
  <dcterms:created xsi:type="dcterms:W3CDTF">2023-02-02T06:24:52Z</dcterms:created>
  <dcterms:modified xsi:type="dcterms:W3CDTF">2024-02-05T03:08:38Z</dcterms:modified>
</cp:coreProperties>
</file>